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31"/>
  </p:notesMasterIdLst>
  <p:sldIdLst>
    <p:sldId id="256" r:id="rId2"/>
    <p:sldId id="306" r:id="rId3"/>
    <p:sldId id="257" r:id="rId4"/>
    <p:sldId id="258" r:id="rId5"/>
    <p:sldId id="260" r:id="rId6"/>
    <p:sldId id="261" r:id="rId7"/>
    <p:sldId id="262" r:id="rId8"/>
    <p:sldId id="264" r:id="rId9"/>
    <p:sldId id="265" r:id="rId10"/>
    <p:sldId id="266" r:id="rId11"/>
    <p:sldId id="293" r:id="rId12"/>
    <p:sldId id="267" r:id="rId13"/>
    <p:sldId id="268" r:id="rId14"/>
    <p:sldId id="269" r:id="rId15"/>
    <p:sldId id="270" r:id="rId16"/>
    <p:sldId id="294" r:id="rId17"/>
    <p:sldId id="295" r:id="rId18"/>
    <p:sldId id="296" r:id="rId19"/>
    <p:sldId id="297" r:id="rId20"/>
    <p:sldId id="298" r:id="rId21"/>
    <p:sldId id="299" r:id="rId22"/>
    <p:sldId id="300" r:id="rId23"/>
    <p:sldId id="301" r:id="rId24"/>
    <p:sldId id="302" r:id="rId25"/>
    <p:sldId id="307" r:id="rId26"/>
    <p:sldId id="308" r:id="rId27"/>
    <p:sldId id="309" r:id="rId28"/>
    <p:sldId id="303" r:id="rId29"/>
    <p:sldId id="310" r:id="rId30"/>
  </p:sldIdLst>
  <p:sldSz cx="9144000" cy="5143500" type="screen16x9"/>
  <p:notesSz cx="6858000" cy="9144000"/>
  <p:embeddedFontLst>
    <p:embeddedFont>
      <p:font typeface="Bebas Neue" panose="020B0604020202020204" charset="0"/>
      <p:regular r:id="rId32"/>
    </p:embeddedFont>
    <p:embeddedFont>
      <p:font typeface="Golos Text" panose="020B0604020202020204" charset="0"/>
      <p:regular r:id="rId33"/>
      <p:bold r:id="rId34"/>
    </p:embeddedFont>
    <p:embeddedFont>
      <p:font typeface="Golos Text Medium" panose="020B0604020202020204" charset="0"/>
      <p:regular r:id="rId35"/>
      <p:bold r:id="rId36"/>
    </p:embeddedFont>
    <p:embeddedFont>
      <p:font typeface="Tahoma" panose="020B0604030504040204" pitchFamily="34" charset="0"/>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86A0F04-95CD-4F22-82B2-199CECD639F0}">
  <a:tblStyle styleId="{A86A0F04-95CD-4F22-82B2-199CECD639F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22b21ebf29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22b21ebf29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22b21ebf290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2b21ebf290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2b21ebf290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5087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2b21ebf290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2b21ebf290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91596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39591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6" r:id="rId7"/>
    <p:sldLayoutId id="2147483657" r:id="rId8"/>
    <p:sldLayoutId id="2147483658" r:id="rId9"/>
    <p:sldLayoutId id="2147483659" r:id="rId10"/>
    <p:sldLayoutId id="2147483660" r:id="rId11"/>
    <p:sldLayoutId id="2147483662" r:id="rId12"/>
    <p:sldLayoutId id="2147483663"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grpSp>
        <p:nvGrpSpPr>
          <p:cNvPr id="84" name="Google Shape;84;p21"/>
          <p:cNvGrpSpPr/>
          <p:nvPr/>
        </p:nvGrpSpPr>
        <p:grpSpPr>
          <a:xfrm>
            <a:off x="6499521" y="2877166"/>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Titre 1">
            <a:extLst>
              <a:ext uri="{FF2B5EF4-FFF2-40B4-BE49-F238E27FC236}">
                <a16:creationId xmlns:a16="http://schemas.microsoft.com/office/drawing/2014/main" id="{920E533E-D788-4424-AAE8-1F882565FB24}"/>
              </a:ext>
            </a:extLst>
          </p:cNvPr>
          <p:cNvSpPr txBox="1">
            <a:spLocks/>
          </p:cNvSpPr>
          <p:nvPr/>
        </p:nvSpPr>
        <p:spPr>
          <a:xfrm>
            <a:off x="330789" y="365026"/>
            <a:ext cx="6055936" cy="2612910"/>
          </a:xfrm>
          <a:prstGeom prst="rect">
            <a:avLst/>
          </a:prstGeom>
          <a:noFill/>
          <a:ln>
            <a:noFill/>
          </a:ln>
        </p:spPr>
        <p:txBody>
          <a:bodyPr spcFirstLastPara="1" wrap="square" lIns="91425" tIns="91425" rIns="91425" bIns="91425" anchor="ctr" anchorCtr="0">
            <a:normAutofit fontScale="77500" lnSpcReduction="20000"/>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5200"/>
              <a:buFont typeface="Golos Text Medium"/>
              <a:buNone/>
              <a:defRPr sz="4800" b="0" i="0" u="none" strike="noStrike" cap="none">
                <a:solidFill>
                  <a:schemeClr val="dk1"/>
                </a:solidFill>
                <a:latin typeface="Golos Text Medium"/>
                <a:ea typeface="Golos Text Medium"/>
                <a:cs typeface="Golos Text Medium"/>
                <a:sym typeface="Golos Text Medium"/>
              </a:defRPr>
            </a:lvl1pPr>
            <a:lvl2pPr marR="0" lvl="1"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2pPr>
            <a:lvl3pPr marR="0" lvl="2"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3pPr>
            <a:lvl4pPr marR="0" lvl="3"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4pPr>
            <a:lvl5pPr marR="0" lvl="4"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5pPr>
            <a:lvl6pPr marR="0" lvl="5"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6pPr>
            <a:lvl7pPr marR="0" lvl="6"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7pPr>
            <a:lvl8pPr marR="0" lvl="7"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8pPr>
            <a:lvl9pPr marR="0" lvl="8"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9pPr>
          </a:lstStyle>
          <a:p>
            <a:pPr algn="ctr"/>
            <a:r>
              <a:rPr lang="en-US" sz="4000" b="1" dirty="0">
                <a:latin typeface="Times New Roman" panose="02020603050405020304" pitchFamily="18" charset="0"/>
                <a:cs typeface="Times New Roman" panose="02020603050405020304" pitchFamily="18" charset="0"/>
              </a:rPr>
              <a:t>Sentiment Analysis on Product Reviews</a:t>
            </a:r>
            <a:br>
              <a:rPr lang="fr-FR" sz="4000" b="1" dirty="0">
                <a:latin typeface="Times New Roman" panose="02020603050405020304" pitchFamily="18" charset="0"/>
                <a:cs typeface="Times New Roman" panose="02020603050405020304" pitchFamily="18" charset="0"/>
              </a:rPr>
            </a:br>
            <a:r>
              <a:rPr lang="en-US" sz="4000" b="1" dirty="0">
                <a:latin typeface="Times New Roman" panose="02020603050405020304" pitchFamily="18" charset="0"/>
                <a:cs typeface="Times New Roman" panose="02020603050405020304" pitchFamily="18" charset="0"/>
              </a:rPr>
              <a:t>Using Machine Learning Techniques</a:t>
            </a:r>
            <a:br>
              <a:rPr lang="fr-FR" sz="4500" b="1" dirty="0">
                <a:latin typeface="Times New Roman" panose="02020603050405020304" pitchFamily="18" charset="0"/>
                <a:cs typeface="Times New Roman" panose="02020603050405020304" pitchFamily="18" charset="0"/>
              </a:rPr>
            </a:br>
            <a:endParaRPr lang="fr-FR" sz="4500" b="1" dirty="0">
              <a:latin typeface="Times New Roman" panose="02020603050405020304" pitchFamily="18" charset="0"/>
              <a:cs typeface="Times New Roman" panose="02020603050405020304" pitchFamily="18" charset="0"/>
            </a:endParaRPr>
          </a:p>
        </p:txBody>
      </p:sp>
      <p:sp>
        <p:nvSpPr>
          <p:cNvPr id="181" name="Sous-titre 2">
            <a:extLst>
              <a:ext uri="{FF2B5EF4-FFF2-40B4-BE49-F238E27FC236}">
                <a16:creationId xmlns:a16="http://schemas.microsoft.com/office/drawing/2014/main" id="{B23FBD58-2A77-4C81-AC02-22ABDF21FF56}"/>
              </a:ext>
            </a:extLst>
          </p:cNvPr>
          <p:cNvSpPr txBox="1">
            <a:spLocks/>
          </p:cNvSpPr>
          <p:nvPr/>
        </p:nvSpPr>
        <p:spPr>
          <a:xfrm>
            <a:off x="54836" y="2962995"/>
            <a:ext cx="3586219" cy="1895785"/>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2200" b="1" dirty="0" err="1">
                <a:latin typeface="Times New Roman" panose="02020603050405020304" pitchFamily="18" charset="0"/>
                <a:cs typeface="Times New Roman" panose="02020603050405020304" pitchFamily="18" charset="0"/>
              </a:rPr>
              <a:t>Realised</a:t>
            </a:r>
            <a:r>
              <a:rPr lang="fr-FR" sz="2200" b="1" dirty="0">
                <a:latin typeface="Times New Roman" panose="02020603050405020304" pitchFamily="18" charset="0"/>
                <a:cs typeface="Times New Roman" panose="02020603050405020304" pitchFamily="18" charset="0"/>
              </a:rPr>
              <a:t> by:</a:t>
            </a:r>
          </a:p>
          <a:p>
            <a:pPr algn="ctr"/>
            <a:endParaRPr lang="fr-FR" sz="1900" b="1" dirty="0">
              <a:latin typeface="Times New Roman" panose="02020603050405020304" pitchFamily="18" charset="0"/>
              <a:cs typeface="Times New Roman" panose="02020603050405020304" pitchFamily="18" charset="0"/>
            </a:endParaRPr>
          </a:p>
          <a:p>
            <a:pPr algn="ctr"/>
            <a:r>
              <a:rPr lang="fr-FR" sz="1800" b="1" dirty="0">
                <a:latin typeface="Times New Roman" panose="02020603050405020304" pitchFamily="18" charset="0"/>
                <a:cs typeface="Times New Roman" panose="02020603050405020304" pitchFamily="18" charset="0"/>
              </a:rPr>
              <a:t>Achargui Afkir Aymane </a:t>
            </a:r>
          </a:p>
          <a:p>
            <a:pPr algn="ctr"/>
            <a:r>
              <a:rPr lang="fr-FR" sz="1800" b="1" dirty="0" err="1">
                <a:latin typeface="Times New Roman" panose="02020603050405020304" pitchFamily="18" charset="0"/>
                <a:cs typeface="Times New Roman" panose="02020603050405020304" pitchFamily="18" charset="0"/>
              </a:rPr>
              <a:t>Tribak</a:t>
            </a:r>
            <a:r>
              <a:rPr lang="fr-FR" sz="1800" b="1" dirty="0">
                <a:latin typeface="Times New Roman" panose="02020603050405020304" pitchFamily="18" charset="0"/>
                <a:cs typeface="Times New Roman" panose="02020603050405020304" pitchFamily="18" charset="0"/>
              </a:rPr>
              <a:t> Mohammed</a:t>
            </a:r>
          </a:p>
          <a:p>
            <a:pPr algn="ctr"/>
            <a:r>
              <a:rPr lang="fr-FR" sz="1800" b="1" dirty="0">
                <a:latin typeface="Times New Roman" panose="02020603050405020304" pitchFamily="18" charset="0"/>
                <a:cs typeface="Times New Roman" panose="02020603050405020304" pitchFamily="18" charset="0"/>
              </a:rPr>
              <a:t> Yahiaoui Anass </a:t>
            </a:r>
          </a:p>
          <a:p>
            <a:pPr algn="ctr"/>
            <a:r>
              <a:rPr lang="fr-FR" sz="1800" b="1" dirty="0" err="1">
                <a:latin typeface="Times New Roman" panose="02020603050405020304" pitchFamily="18" charset="0"/>
                <a:cs typeface="Times New Roman" panose="02020603050405020304" pitchFamily="18" charset="0"/>
              </a:rPr>
              <a:t>Zaid</a:t>
            </a:r>
            <a:r>
              <a:rPr lang="fr-FR" sz="1800" b="1" dirty="0">
                <a:latin typeface="Times New Roman" panose="02020603050405020304" pitchFamily="18" charset="0"/>
                <a:cs typeface="Times New Roman" panose="02020603050405020304" pitchFamily="18" charset="0"/>
              </a:rPr>
              <a:t> </a:t>
            </a:r>
            <a:r>
              <a:rPr lang="fr-FR" sz="1800" b="1" dirty="0" err="1">
                <a:latin typeface="Times New Roman" panose="02020603050405020304" pitchFamily="18" charset="0"/>
                <a:cs typeface="Times New Roman" panose="02020603050405020304" pitchFamily="18" charset="0"/>
              </a:rPr>
              <a:t>Ilyass</a:t>
            </a:r>
            <a:endParaRPr lang="fr-FR" sz="18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pic>
        <p:nvPicPr>
          <p:cNvPr id="6" name="Image 5">
            <a:extLst>
              <a:ext uri="{FF2B5EF4-FFF2-40B4-BE49-F238E27FC236}">
                <a16:creationId xmlns:a16="http://schemas.microsoft.com/office/drawing/2014/main" id="{F590C2CB-386A-42B2-AB85-B490BB0E14B2}"/>
              </a:ext>
            </a:extLst>
          </p:cNvPr>
          <p:cNvPicPr>
            <a:picLocks noChangeAspect="1"/>
          </p:cNvPicPr>
          <p:nvPr/>
        </p:nvPicPr>
        <p:blipFill>
          <a:blip r:embed="rId3"/>
          <a:stretch>
            <a:fillRect/>
          </a:stretch>
        </p:blipFill>
        <p:spPr>
          <a:xfrm>
            <a:off x="1700535" y="395289"/>
            <a:ext cx="5742930" cy="435292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99F874D6-FA9C-49ED-9CAF-A725B1FF5DAF}"/>
              </a:ext>
            </a:extLst>
          </p:cNvPr>
          <p:cNvPicPr>
            <a:picLocks noChangeAspect="1"/>
          </p:cNvPicPr>
          <p:nvPr/>
        </p:nvPicPr>
        <p:blipFill>
          <a:blip r:embed="rId2"/>
          <a:stretch>
            <a:fillRect/>
          </a:stretch>
        </p:blipFill>
        <p:spPr>
          <a:xfrm>
            <a:off x="2152185" y="165416"/>
            <a:ext cx="4839629" cy="4812668"/>
          </a:xfrm>
          <a:prstGeom prst="rect">
            <a:avLst/>
          </a:prstGeom>
        </p:spPr>
      </p:pic>
    </p:spTree>
    <p:extLst>
      <p:ext uri="{BB962C8B-B14F-4D97-AF65-F5344CB8AC3E}">
        <p14:creationId xmlns:p14="http://schemas.microsoft.com/office/powerpoint/2010/main" val="42235684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r>
              <a:rPr lang="fr-FR" sz="3700" dirty="0"/>
              <a:t>Machine </a:t>
            </a:r>
            <a:r>
              <a:rPr lang="fr-FR" sz="3700" dirty="0" err="1"/>
              <a:t>learning</a:t>
            </a:r>
            <a:r>
              <a:rPr lang="fr-FR" sz="3700" dirty="0"/>
              <a:t> techniques for sentiment </a:t>
            </a:r>
            <a:r>
              <a:rPr lang="fr-FR" sz="3700" dirty="0" err="1"/>
              <a:t>analysis</a:t>
            </a:r>
            <a:r>
              <a:rPr lang="fr-FR" sz="3700" dirty="0"/>
              <a:t>:</a:t>
            </a:r>
            <a:endParaRPr sz="3700" dirty="0"/>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3" name="Titre 2">
            <a:extLst>
              <a:ext uri="{FF2B5EF4-FFF2-40B4-BE49-F238E27FC236}">
                <a16:creationId xmlns:a16="http://schemas.microsoft.com/office/drawing/2014/main" id="{53CCF83D-D08F-4F71-982B-6971B4E66B05}"/>
              </a:ext>
            </a:extLst>
          </p:cNvPr>
          <p:cNvSpPr>
            <a:spLocks noGrp="1"/>
          </p:cNvSpPr>
          <p:nvPr>
            <p:ph type="title"/>
          </p:nvPr>
        </p:nvSpPr>
        <p:spPr>
          <a:xfrm>
            <a:off x="715049" y="535000"/>
            <a:ext cx="7713900" cy="707400"/>
          </a:xfrm>
        </p:spPr>
        <p:txBody>
          <a:bodyPr/>
          <a:lstStyle/>
          <a:p>
            <a:r>
              <a:rPr lang="fr-FR" sz="2000" b="1" dirty="0">
                <a:solidFill>
                  <a:schemeClr val="tx1"/>
                </a:solidFill>
                <a:latin typeface="Times New Roman" panose="02020603050405020304" pitchFamily="18" charset="0"/>
                <a:cs typeface="Times New Roman" panose="02020603050405020304" pitchFamily="18" charset="0"/>
              </a:rPr>
              <a:t>Machine </a:t>
            </a:r>
            <a:r>
              <a:rPr lang="fr-FR" sz="2000" b="1" dirty="0" err="1">
                <a:solidFill>
                  <a:schemeClr val="tx1"/>
                </a:solidFill>
                <a:latin typeface="Times New Roman" panose="02020603050405020304" pitchFamily="18" charset="0"/>
                <a:cs typeface="Times New Roman" panose="02020603050405020304" pitchFamily="18" charset="0"/>
              </a:rPr>
              <a:t>learning</a:t>
            </a:r>
            <a:r>
              <a:rPr lang="fr-FR" sz="2000" b="1" dirty="0">
                <a:solidFill>
                  <a:schemeClr val="tx1"/>
                </a:solidFill>
                <a:latin typeface="Times New Roman" panose="02020603050405020304" pitchFamily="18" charset="0"/>
                <a:cs typeface="Times New Roman" panose="02020603050405020304" pitchFamily="18" charset="0"/>
              </a:rPr>
              <a:t> techniques for sentiment </a:t>
            </a:r>
            <a:r>
              <a:rPr lang="fr-FR" sz="2000" b="1" dirty="0" err="1">
                <a:solidFill>
                  <a:schemeClr val="tx1"/>
                </a:solidFill>
                <a:latin typeface="Times New Roman" panose="02020603050405020304" pitchFamily="18" charset="0"/>
                <a:cs typeface="Times New Roman" panose="02020603050405020304" pitchFamily="18" charset="0"/>
              </a:rPr>
              <a:t>analysis</a:t>
            </a:r>
            <a:r>
              <a:rPr lang="fr-FR" sz="2000" b="1" dirty="0">
                <a:solidFill>
                  <a:schemeClr val="tx1"/>
                </a:solidFill>
                <a:latin typeface="Times New Roman" panose="02020603050405020304" pitchFamily="18" charset="0"/>
                <a:cs typeface="Times New Roman" panose="02020603050405020304" pitchFamily="18" charset="0"/>
              </a:rPr>
              <a:t>:</a:t>
            </a:r>
            <a:endParaRPr lang="fr-FR" sz="2000" dirty="0"/>
          </a:p>
        </p:txBody>
      </p:sp>
      <p:sp>
        <p:nvSpPr>
          <p:cNvPr id="11" name="Espace réservé du contenu 2">
            <a:extLst>
              <a:ext uri="{FF2B5EF4-FFF2-40B4-BE49-F238E27FC236}">
                <a16:creationId xmlns:a16="http://schemas.microsoft.com/office/drawing/2014/main" id="{D4C07BB5-9DE3-4852-94E6-0048B3AF390B}"/>
              </a:ext>
            </a:extLst>
          </p:cNvPr>
          <p:cNvSpPr>
            <a:spLocks noGrp="1"/>
          </p:cNvSpPr>
          <p:nvPr>
            <p:ph type="body" idx="1"/>
          </p:nvPr>
        </p:nvSpPr>
        <p:spPr>
          <a:xfrm>
            <a:off x="479502" y="1264095"/>
            <a:ext cx="8184995" cy="2615309"/>
          </a:xfrm>
        </p:spPr>
        <p:txBody>
          <a:bodyPr>
            <a:normAutofit/>
          </a:bodyPr>
          <a:lstStyle/>
          <a:p>
            <a:pPr algn="just">
              <a:lnSpc>
                <a:spcPct val="150000"/>
              </a:lnSpc>
            </a:pPr>
            <a:r>
              <a:rPr lang="en-US" sz="1600" dirty="0">
                <a:latin typeface="Times New Roman" panose="02020603050405020304" pitchFamily="18" charset="0"/>
                <a:cs typeface="Times New Roman" panose="02020603050405020304" pitchFamily="18" charset="0"/>
              </a:rPr>
              <a:t>Machine learning plays a significant role in sentiment analysis, which is the process of determining the sentiment or emotional tone expressed in a piece of text. Sentiment analysis is widely used in various applications, including social media monitoring, customer feedback analysis, brand reputation management, and market research.</a:t>
            </a:r>
            <a:r>
              <a:rPr lang="fr-FR" sz="1600" dirty="0">
                <a:latin typeface="Times New Roman" panose="02020603050405020304" pitchFamily="18" charset="0"/>
                <a:cs typeface="Times New Roman" panose="02020603050405020304" pitchFamily="18" charset="0"/>
              </a:rPr>
              <a:t> In </a:t>
            </a:r>
            <a:r>
              <a:rPr lang="fr-FR" sz="1600" dirty="0" err="1">
                <a:latin typeface="Times New Roman" panose="02020603050405020304" pitchFamily="18" charset="0"/>
                <a:cs typeface="Times New Roman" panose="02020603050405020304" pitchFamily="18" charset="0"/>
              </a:rPr>
              <a:t>this</a:t>
            </a:r>
            <a:r>
              <a:rPr lang="fr-FR" sz="1600" dirty="0">
                <a:latin typeface="Times New Roman" panose="02020603050405020304" pitchFamily="18" charset="0"/>
                <a:cs typeface="Times New Roman" panose="02020603050405020304" pitchFamily="18" charset="0"/>
              </a:rPr>
              <a:t> </a:t>
            </a:r>
            <a:r>
              <a:rPr lang="fr-FR" sz="1600" dirty="0" err="1">
                <a:latin typeface="Times New Roman" panose="02020603050405020304" pitchFamily="18" charset="0"/>
                <a:cs typeface="Times New Roman" panose="02020603050405020304" pitchFamily="18" charset="0"/>
              </a:rPr>
              <a:t>example</a:t>
            </a:r>
            <a:r>
              <a:rPr lang="fr-FR" sz="1600" dirty="0">
                <a:latin typeface="Times New Roman" panose="02020603050405020304" pitchFamily="18" charset="0"/>
                <a:cs typeface="Times New Roman" panose="02020603050405020304" pitchFamily="18" charset="0"/>
              </a:rPr>
              <a:t>, the </a:t>
            </a:r>
            <a:r>
              <a:rPr lang="fr-FR" sz="1600" dirty="0" err="1">
                <a:latin typeface="Times New Roman" panose="02020603050405020304" pitchFamily="18" charset="0"/>
                <a:cs typeface="Times New Roman" panose="02020603050405020304" pitchFamily="18" charset="0"/>
              </a:rPr>
              <a:t>project</a:t>
            </a:r>
            <a:r>
              <a:rPr lang="fr-FR" sz="1600" dirty="0">
                <a:latin typeface="Times New Roman" panose="02020603050405020304" pitchFamily="18" charset="0"/>
                <a:cs typeface="Times New Roman" panose="02020603050405020304" pitchFamily="18" charset="0"/>
              </a:rPr>
              <a:t> </a:t>
            </a:r>
            <a:r>
              <a:rPr lang="fr-FR" sz="1600" dirty="0" err="1">
                <a:latin typeface="Times New Roman" panose="02020603050405020304" pitchFamily="18" charset="0"/>
                <a:cs typeface="Times New Roman" panose="02020603050405020304" pitchFamily="18" charset="0"/>
              </a:rPr>
              <a:t>was</a:t>
            </a:r>
            <a:r>
              <a:rPr lang="fr-FR" sz="1600" dirty="0">
                <a:latin typeface="Times New Roman" panose="02020603050405020304" pitchFamily="18" charset="0"/>
                <a:cs typeface="Times New Roman" panose="02020603050405020304" pitchFamily="18" charset="0"/>
              </a:rPr>
              <a:t> </a:t>
            </a:r>
            <a:r>
              <a:rPr lang="fr-FR" sz="1600" dirty="0" err="1">
                <a:latin typeface="Times New Roman" panose="02020603050405020304" pitchFamily="18" charset="0"/>
                <a:cs typeface="Times New Roman" panose="02020603050405020304" pitchFamily="18" charset="0"/>
              </a:rPr>
              <a:t>based</a:t>
            </a:r>
            <a:r>
              <a:rPr lang="fr-FR" sz="1600" dirty="0">
                <a:latin typeface="Times New Roman" panose="02020603050405020304" pitchFamily="18" charset="0"/>
                <a:cs typeface="Times New Roman" panose="02020603050405020304" pitchFamily="18" charset="0"/>
              </a:rPr>
              <a:t> on 2 </a:t>
            </a:r>
            <a:r>
              <a:rPr lang="fr-FR" sz="1600" dirty="0" err="1">
                <a:latin typeface="Times New Roman" panose="02020603050405020304" pitchFamily="18" charset="0"/>
                <a:cs typeface="Times New Roman" panose="02020603050405020304" pitchFamily="18" charset="0"/>
              </a:rPr>
              <a:t>specific</a:t>
            </a:r>
            <a:r>
              <a:rPr lang="fr-FR" sz="1600" dirty="0">
                <a:latin typeface="Times New Roman" panose="02020603050405020304" pitchFamily="18" charset="0"/>
                <a:cs typeface="Times New Roman" panose="02020603050405020304" pitchFamily="18" charset="0"/>
              </a:rPr>
              <a:t> </a:t>
            </a:r>
            <a:r>
              <a:rPr lang="fr-FR" sz="1600" dirty="0" err="1">
                <a:latin typeface="Times New Roman" panose="02020603050405020304" pitchFamily="18" charset="0"/>
                <a:cs typeface="Times New Roman" panose="02020603050405020304" pitchFamily="18" charset="0"/>
              </a:rPr>
              <a:t>models</a:t>
            </a:r>
            <a:r>
              <a:rPr lang="fr-FR" sz="1600" dirty="0">
                <a:latin typeface="Times New Roman" panose="02020603050405020304" pitchFamily="18" charset="0"/>
                <a:cs typeface="Times New Roman" panose="02020603050405020304" pitchFamily="18" charset="0"/>
              </a:rPr>
              <a:t> </a:t>
            </a:r>
            <a:r>
              <a:rPr lang="fr-FR" sz="1600" dirty="0" err="1">
                <a:latin typeface="Times New Roman" panose="02020603050405020304" pitchFamily="18" charset="0"/>
                <a:cs typeface="Times New Roman" panose="02020603050405020304" pitchFamily="18" charset="0"/>
              </a:rPr>
              <a:t>which</a:t>
            </a:r>
            <a:r>
              <a:rPr lang="fr-FR" sz="1600" dirty="0">
                <a:latin typeface="Times New Roman" panose="02020603050405020304" pitchFamily="18" charset="0"/>
                <a:cs typeface="Times New Roman" panose="02020603050405020304" pitchFamily="18" charset="0"/>
              </a:rPr>
              <a:t> are </a:t>
            </a:r>
            <a:r>
              <a:rPr lang="fr-FR" sz="1600" b="1" dirty="0">
                <a:latin typeface="Times New Roman" panose="02020603050405020304" pitchFamily="18" charset="0"/>
                <a:cs typeface="Times New Roman" panose="02020603050405020304" pitchFamily="18" charset="0"/>
              </a:rPr>
              <a:t>k-NN</a:t>
            </a:r>
            <a:r>
              <a:rPr lang="fr-FR" sz="1600" dirty="0">
                <a:latin typeface="Times New Roman" panose="02020603050405020304" pitchFamily="18" charset="0"/>
                <a:cs typeface="Times New Roman" panose="02020603050405020304" pitchFamily="18" charset="0"/>
              </a:rPr>
              <a:t> and </a:t>
            </a:r>
            <a:r>
              <a:rPr lang="fr-FR" sz="1600" b="1" dirty="0" err="1">
                <a:latin typeface="Times New Roman" panose="02020603050405020304" pitchFamily="18" charset="0"/>
                <a:cs typeface="Times New Roman" panose="02020603050405020304" pitchFamily="18" charset="0"/>
              </a:rPr>
              <a:t>decision</a:t>
            </a:r>
            <a:r>
              <a:rPr lang="fr-FR" sz="1600" b="1" dirty="0">
                <a:latin typeface="Times New Roman" panose="02020603050405020304" pitchFamily="18" charset="0"/>
                <a:cs typeface="Times New Roman" panose="02020603050405020304" pitchFamily="18" charset="0"/>
              </a:rPr>
              <a:t> </a:t>
            </a:r>
            <a:r>
              <a:rPr lang="fr-FR" sz="1600" b="1" dirty="0" err="1">
                <a:latin typeface="Times New Roman" panose="02020603050405020304" pitchFamily="18" charset="0"/>
                <a:cs typeface="Times New Roman" panose="02020603050405020304" pitchFamily="18" charset="0"/>
              </a:rPr>
              <a:t>tree</a:t>
            </a:r>
            <a:r>
              <a:rPr lang="fr-FR" sz="1600" b="1" dirty="0">
                <a:latin typeface="Times New Roman" panose="02020603050405020304" pitchFamily="18" charset="0"/>
                <a:cs typeface="Times New Roman" panose="02020603050405020304" pitchFamily="18" charset="0"/>
              </a:rPr>
              <a:t> </a:t>
            </a:r>
            <a:r>
              <a:rPr lang="fr-FR" sz="1600" dirty="0">
                <a:latin typeface="Times New Roman" panose="02020603050405020304" pitchFamily="18" charset="0"/>
                <a:cs typeface="Times New Roman" panose="02020603050405020304" pitchFamily="18" charset="0"/>
              </a:rPr>
              <a:t>model:</a:t>
            </a:r>
          </a:p>
          <a:p>
            <a:pPr algn="just">
              <a:lnSpc>
                <a:spcPct val="150000"/>
              </a:lnSpc>
            </a:pPr>
            <a:endParaRPr lang="fr-FR"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10" name="Espace réservé du contenu 2">
            <a:extLst>
              <a:ext uri="{FF2B5EF4-FFF2-40B4-BE49-F238E27FC236}">
                <a16:creationId xmlns:a16="http://schemas.microsoft.com/office/drawing/2014/main" id="{CD379088-D7BC-4AE8-B361-AD40D0AB9DF0}"/>
              </a:ext>
            </a:extLst>
          </p:cNvPr>
          <p:cNvSpPr txBox="1">
            <a:spLocks/>
          </p:cNvSpPr>
          <p:nvPr/>
        </p:nvSpPr>
        <p:spPr>
          <a:xfrm>
            <a:off x="396624" y="394536"/>
            <a:ext cx="8350752" cy="1414294"/>
          </a:xfrm>
          <a:prstGeom prst="rect">
            <a:avLst/>
          </a:prstGeom>
          <a:noFill/>
          <a:ln>
            <a:noFill/>
          </a:ln>
        </p:spPr>
        <p:txBody>
          <a:bodyPr spcFirstLastPara="1" vert="horz" wrap="square" lIns="91440" tIns="45720" rIns="91440" bIns="45720" rtlCol="0" anchor="t" anchorCtr="0">
            <a:normAutofit/>
          </a:bodyPr>
          <a:lstStyle>
            <a:defPPr marR="0" lvl="0" algn="l" rtl="0">
              <a:lnSpc>
                <a:spcPct val="100000"/>
              </a:lnSpc>
              <a:spcBef>
                <a:spcPts val="0"/>
              </a:spcBef>
              <a:spcAft>
                <a:spcPts val="0"/>
              </a:spcAft>
            </a:defPPr>
            <a:lvl1pPr marL="91440" marR="0" lvl="0" indent="-91440" algn="l" defTabSz="914400" rtl="0" eaLnBrk="1" latinLnBrk="0" hangingPunct="1">
              <a:lnSpc>
                <a:spcPct val="85000"/>
              </a:lnSpc>
              <a:spcBef>
                <a:spcPts val="1300"/>
              </a:spcBef>
              <a:spcAft>
                <a:spcPts val="0"/>
              </a:spcAft>
              <a:buClr>
                <a:schemeClr val="dk1"/>
              </a:buClr>
              <a:buSzPts val="1400"/>
              <a:buFont typeface="Arial" pitchFamily="34" charset="0"/>
              <a:buChar char=" "/>
              <a:defRPr sz="2400" b="0" i="0" u="none" strike="noStrike" kern="1200" cap="none">
                <a:solidFill>
                  <a:schemeClr val="tx1">
                    <a:lumMod val="85000"/>
                    <a:lumOff val="15000"/>
                  </a:schemeClr>
                </a:solidFill>
                <a:latin typeface="+mn-lt"/>
                <a:ea typeface="+mn-ea"/>
                <a:cs typeface="+mn-cs"/>
                <a:sym typeface="Golos Text"/>
              </a:defRPr>
            </a:lvl1pPr>
            <a:lvl2pPr marL="347472" marR="0" lvl="1" indent="-342900" algn="l" defTabSz="914400" rtl="0" eaLnBrk="1" latinLnBrk="0" hangingPunct="1">
              <a:lnSpc>
                <a:spcPct val="85000"/>
              </a:lnSpc>
              <a:spcBef>
                <a:spcPts val="600"/>
              </a:spcBef>
              <a:spcAft>
                <a:spcPts val="0"/>
              </a:spcAft>
              <a:buClr>
                <a:schemeClr val="dk1"/>
              </a:buClr>
              <a:buSzPts val="1400"/>
              <a:buFont typeface="Arial" pitchFamily="34" charset="0"/>
              <a:buChar char=" "/>
              <a:defRPr sz="2400" b="0" i="0" u="none" strike="noStrike" kern="1200" cap="none">
                <a:solidFill>
                  <a:schemeClr val="tx1">
                    <a:lumMod val="85000"/>
                    <a:lumOff val="15000"/>
                  </a:schemeClr>
                </a:solidFill>
                <a:latin typeface="+mn-lt"/>
                <a:ea typeface="+mn-ea"/>
                <a:cs typeface="+mn-cs"/>
                <a:sym typeface="Golos Text"/>
              </a:defRPr>
            </a:lvl2pPr>
            <a:lvl3pPr marL="548640" marR="0" lvl="2" indent="-548640" algn="l" defTabSz="914400" rtl="0" eaLnBrk="1" latinLnBrk="0" hangingPunct="1">
              <a:lnSpc>
                <a:spcPct val="85000"/>
              </a:lnSpc>
              <a:spcBef>
                <a:spcPts val="600"/>
              </a:spcBef>
              <a:spcAft>
                <a:spcPts val="0"/>
              </a:spcAft>
              <a:buClr>
                <a:schemeClr val="dk1"/>
              </a:buClr>
              <a:buSzPts val="1400"/>
              <a:buFont typeface="Arial" pitchFamily="34" charset="0"/>
              <a:buChar char=" "/>
              <a:defRPr sz="2000" b="0" i="1" u="none" strike="noStrike" kern="1200" cap="none">
                <a:solidFill>
                  <a:schemeClr val="tx1">
                    <a:lumMod val="85000"/>
                    <a:lumOff val="15000"/>
                  </a:schemeClr>
                </a:solidFill>
                <a:latin typeface="+mn-lt"/>
                <a:ea typeface="+mn-ea"/>
                <a:cs typeface="+mn-cs"/>
                <a:sym typeface="Golos Text"/>
              </a:defRPr>
            </a:lvl3pPr>
            <a:lvl4pPr marL="822960" marR="0" lvl="3" indent="-82296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4pPr>
            <a:lvl5pPr marL="1097280" marR="0" lvl="4" indent="-109728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5pPr>
            <a:lvl6pPr marL="1200000" marR="0" lvl="5" indent="-22860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6pPr>
            <a:lvl7pPr marL="1400000" marR="0" lvl="6" indent="-22860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7pPr>
            <a:lvl8pPr marL="1600000" marR="0" lvl="7" indent="-22860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8pPr>
            <a:lvl9pPr marL="1800000" marR="0" lvl="8" indent="-22860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9pPr>
          </a:lstStyle>
          <a:p>
            <a:pPr algn="just">
              <a:lnSpc>
                <a:spcPct val="150000"/>
              </a:lnSpc>
              <a:buFont typeface="Wingdings" panose="05000000000000000000" pitchFamily="2" charset="2"/>
              <a:buChar char="§"/>
            </a:pPr>
            <a:r>
              <a:rPr lang="en-US" sz="1500" dirty="0">
                <a:latin typeface="Times New Roman" panose="02020603050405020304" pitchFamily="18" charset="0"/>
                <a:cs typeface="Times New Roman" panose="02020603050405020304" pitchFamily="18" charset="0"/>
              </a:rPr>
              <a:t>A K-NN (k nearest neighbors) model is a supervised learning algorithm used for classification and regression. It is based on the principle that similar data points tend to be close to each other in the feature space.</a:t>
            </a:r>
          </a:p>
          <a:p>
            <a:pPr marL="0" indent="0" algn="just">
              <a:lnSpc>
                <a:spcPct val="150000"/>
              </a:lnSpc>
              <a:buFont typeface="Arial" pitchFamily="34" charset="0"/>
              <a:buNone/>
            </a:pPr>
            <a:endParaRPr lang="en-US" sz="2000" dirty="0">
              <a:latin typeface="Times New Roman" panose="02020603050405020304" pitchFamily="18" charset="0"/>
              <a:cs typeface="Times New Roman" panose="02020603050405020304" pitchFamily="18" charset="0"/>
            </a:endParaRPr>
          </a:p>
        </p:txBody>
      </p:sp>
      <p:pic>
        <p:nvPicPr>
          <p:cNvPr id="6" name="Image 5">
            <a:extLst>
              <a:ext uri="{FF2B5EF4-FFF2-40B4-BE49-F238E27FC236}">
                <a16:creationId xmlns:a16="http://schemas.microsoft.com/office/drawing/2014/main" id="{FDB0AD54-5428-4854-BBF0-2D17B8A8BC74}"/>
              </a:ext>
            </a:extLst>
          </p:cNvPr>
          <p:cNvPicPr>
            <a:picLocks noChangeAspect="1"/>
          </p:cNvPicPr>
          <p:nvPr/>
        </p:nvPicPr>
        <p:blipFill>
          <a:blip r:embed="rId3"/>
          <a:stretch>
            <a:fillRect/>
          </a:stretch>
        </p:blipFill>
        <p:spPr>
          <a:xfrm>
            <a:off x="1285749" y="1681796"/>
            <a:ext cx="6572502" cy="306716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10" name="Espace réservé du contenu 2">
            <a:extLst>
              <a:ext uri="{FF2B5EF4-FFF2-40B4-BE49-F238E27FC236}">
                <a16:creationId xmlns:a16="http://schemas.microsoft.com/office/drawing/2014/main" id="{D55FFF1B-3D16-4AC4-9236-4269B10EEF1C}"/>
              </a:ext>
            </a:extLst>
          </p:cNvPr>
          <p:cNvSpPr txBox="1">
            <a:spLocks/>
          </p:cNvSpPr>
          <p:nvPr/>
        </p:nvSpPr>
        <p:spPr>
          <a:xfrm>
            <a:off x="526837" y="118083"/>
            <a:ext cx="8090326" cy="1398483"/>
          </a:xfrm>
          <a:prstGeom prst="rect">
            <a:avLst/>
          </a:prstGeom>
          <a:noFill/>
          <a:ln>
            <a:noFill/>
          </a:ln>
        </p:spPr>
        <p:txBody>
          <a:bodyPr spcFirstLastPara="1" vert="horz" wrap="square" lIns="91440" tIns="45720" rIns="91440" bIns="45720" rtlCol="0" anchor="t" anchorCtr="0">
            <a:normAutofit/>
          </a:bodyPr>
          <a:lstStyle>
            <a:defPPr marR="0" lvl="0" algn="l" rtl="0">
              <a:lnSpc>
                <a:spcPct val="100000"/>
              </a:lnSpc>
              <a:spcBef>
                <a:spcPts val="0"/>
              </a:spcBef>
              <a:spcAft>
                <a:spcPts val="0"/>
              </a:spcAft>
            </a:defPPr>
            <a:lvl1pPr marL="91440" marR="0" lvl="0" indent="-91440" algn="l" defTabSz="914400" rtl="0" eaLnBrk="1" latinLnBrk="0" hangingPunct="1">
              <a:lnSpc>
                <a:spcPct val="85000"/>
              </a:lnSpc>
              <a:spcBef>
                <a:spcPts val="1300"/>
              </a:spcBef>
              <a:spcAft>
                <a:spcPts val="0"/>
              </a:spcAft>
              <a:buClr>
                <a:schemeClr val="dk1"/>
              </a:buClr>
              <a:buSzPts val="1400"/>
              <a:buFont typeface="Arial" pitchFamily="34" charset="0"/>
              <a:buChar char=" "/>
              <a:defRPr sz="2400" b="0" i="0" u="none" strike="noStrike" kern="1200" cap="none">
                <a:solidFill>
                  <a:schemeClr val="tx1">
                    <a:lumMod val="85000"/>
                    <a:lumOff val="15000"/>
                  </a:schemeClr>
                </a:solidFill>
                <a:latin typeface="+mn-lt"/>
                <a:ea typeface="+mn-ea"/>
                <a:cs typeface="+mn-cs"/>
                <a:sym typeface="Golos Text"/>
              </a:defRPr>
            </a:lvl1pPr>
            <a:lvl2pPr marL="347472" marR="0" lvl="1" indent="-342900" algn="l" defTabSz="914400" rtl="0" eaLnBrk="1" latinLnBrk="0" hangingPunct="1">
              <a:lnSpc>
                <a:spcPct val="85000"/>
              </a:lnSpc>
              <a:spcBef>
                <a:spcPts val="600"/>
              </a:spcBef>
              <a:spcAft>
                <a:spcPts val="0"/>
              </a:spcAft>
              <a:buClr>
                <a:schemeClr val="dk1"/>
              </a:buClr>
              <a:buSzPts val="1400"/>
              <a:buFont typeface="Arial" pitchFamily="34" charset="0"/>
              <a:buChar char=" "/>
              <a:defRPr sz="2400" b="0" i="0" u="none" strike="noStrike" kern="1200" cap="none">
                <a:solidFill>
                  <a:schemeClr val="tx1">
                    <a:lumMod val="85000"/>
                    <a:lumOff val="15000"/>
                  </a:schemeClr>
                </a:solidFill>
                <a:latin typeface="+mn-lt"/>
                <a:ea typeface="+mn-ea"/>
                <a:cs typeface="+mn-cs"/>
                <a:sym typeface="Golos Text"/>
              </a:defRPr>
            </a:lvl2pPr>
            <a:lvl3pPr marL="548640" marR="0" lvl="2" indent="-548640" algn="l" defTabSz="914400" rtl="0" eaLnBrk="1" latinLnBrk="0" hangingPunct="1">
              <a:lnSpc>
                <a:spcPct val="85000"/>
              </a:lnSpc>
              <a:spcBef>
                <a:spcPts val="600"/>
              </a:spcBef>
              <a:spcAft>
                <a:spcPts val="0"/>
              </a:spcAft>
              <a:buClr>
                <a:schemeClr val="dk1"/>
              </a:buClr>
              <a:buSzPts val="1400"/>
              <a:buFont typeface="Arial" pitchFamily="34" charset="0"/>
              <a:buChar char=" "/>
              <a:defRPr sz="2000" b="0" i="1" u="none" strike="noStrike" kern="1200" cap="none">
                <a:solidFill>
                  <a:schemeClr val="tx1">
                    <a:lumMod val="85000"/>
                    <a:lumOff val="15000"/>
                  </a:schemeClr>
                </a:solidFill>
                <a:latin typeface="+mn-lt"/>
                <a:ea typeface="+mn-ea"/>
                <a:cs typeface="+mn-cs"/>
                <a:sym typeface="Golos Text"/>
              </a:defRPr>
            </a:lvl3pPr>
            <a:lvl4pPr marL="822960" marR="0" lvl="3" indent="-82296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4pPr>
            <a:lvl5pPr marL="1097280" marR="0" lvl="4" indent="-109728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5pPr>
            <a:lvl6pPr marL="1200000" marR="0" lvl="5" indent="-22860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6pPr>
            <a:lvl7pPr marL="1400000" marR="0" lvl="6" indent="-22860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7pPr>
            <a:lvl8pPr marL="1600000" marR="0" lvl="7" indent="-22860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8pPr>
            <a:lvl9pPr marL="1800000" marR="0" lvl="8" indent="-228600" algn="l" defTabSz="914400" rtl="0" eaLnBrk="1" latinLnBrk="0" hangingPunct="1">
              <a:lnSpc>
                <a:spcPct val="85000"/>
              </a:lnSpc>
              <a:spcBef>
                <a:spcPts val="600"/>
              </a:spcBef>
              <a:spcAft>
                <a:spcPts val="0"/>
              </a:spcAft>
              <a:buClr>
                <a:schemeClr val="dk1"/>
              </a:buClr>
              <a:buSzPts val="1400"/>
              <a:buFont typeface="Arial" pitchFamily="34" charset="0"/>
              <a:buChar char=" "/>
              <a:defRPr sz="1800" b="0" i="0" u="none" strike="noStrike" kern="1200" cap="none">
                <a:solidFill>
                  <a:schemeClr val="tx1">
                    <a:lumMod val="85000"/>
                    <a:lumOff val="15000"/>
                  </a:schemeClr>
                </a:solidFill>
                <a:latin typeface="+mn-lt"/>
                <a:ea typeface="+mn-ea"/>
                <a:cs typeface="+mn-cs"/>
                <a:sym typeface="Golos Text"/>
              </a:defRPr>
            </a:lvl9pPr>
          </a:lstStyle>
          <a:p>
            <a:pPr algn="just">
              <a:lnSpc>
                <a:spcPct val="150000"/>
              </a:lnSpc>
              <a:buFont typeface="Wingdings" panose="05000000000000000000" pitchFamily="2" charset="2"/>
              <a:buChar char="§"/>
            </a:pPr>
            <a:r>
              <a:rPr lang="en-US" sz="1500" dirty="0">
                <a:latin typeface="Times New Roman" panose="02020603050405020304" pitchFamily="18" charset="0"/>
                <a:cs typeface="Times New Roman" panose="02020603050405020304" pitchFamily="18" charset="0"/>
              </a:rPr>
              <a:t> The decision tree model is a supervised learning algorithm used for classification and </a:t>
            </a:r>
            <a:r>
              <a:rPr lang="en-US" sz="1500" dirty="0" err="1">
                <a:latin typeface="Times New Roman" panose="02020603050405020304" pitchFamily="18" charset="0"/>
                <a:cs typeface="Times New Roman" panose="02020603050405020304" pitchFamily="18" charset="0"/>
              </a:rPr>
              <a:t>regression.classification</a:t>
            </a:r>
            <a:r>
              <a:rPr lang="en-US" sz="1500" dirty="0">
                <a:latin typeface="Times New Roman" panose="02020603050405020304" pitchFamily="18" charset="0"/>
                <a:cs typeface="Times New Roman" panose="02020603050405020304" pitchFamily="18" charset="0"/>
              </a:rPr>
              <a:t> and regression. It creates a model by forming a tree in which each </a:t>
            </a:r>
            <a:r>
              <a:rPr lang="en-US" sz="1500" dirty="0" err="1">
                <a:latin typeface="Times New Roman" panose="02020603050405020304" pitchFamily="18" charset="0"/>
                <a:cs typeface="Times New Roman" panose="02020603050405020304" pitchFamily="18" charset="0"/>
              </a:rPr>
              <a:t>noderepresents</a:t>
            </a:r>
            <a:r>
              <a:rPr lang="en-US" sz="1500" dirty="0">
                <a:latin typeface="Times New Roman" panose="02020603050405020304" pitchFamily="18" charset="0"/>
                <a:cs typeface="Times New Roman" panose="02020603050405020304" pitchFamily="18" charset="0"/>
              </a:rPr>
              <a:t> a test function on a feature, and each leaf represents an output label</a:t>
            </a:r>
            <a:endParaRPr lang="fr-FR" sz="1500" dirty="0">
              <a:latin typeface="Times New Roman" panose="02020603050405020304" pitchFamily="18" charset="0"/>
              <a:cs typeface="Times New Roman" panose="02020603050405020304" pitchFamily="18" charset="0"/>
            </a:endParaRPr>
          </a:p>
        </p:txBody>
      </p:sp>
      <p:pic>
        <p:nvPicPr>
          <p:cNvPr id="11" name="Image 10">
            <a:extLst>
              <a:ext uri="{FF2B5EF4-FFF2-40B4-BE49-F238E27FC236}">
                <a16:creationId xmlns:a16="http://schemas.microsoft.com/office/drawing/2014/main" id="{5E73520C-D4F9-4C21-8C29-12FA65F09DE4}"/>
              </a:ext>
            </a:extLst>
          </p:cNvPr>
          <p:cNvPicPr>
            <a:picLocks noChangeAspect="1"/>
          </p:cNvPicPr>
          <p:nvPr/>
        </p:nvPicPr>
        <p:blipFill>
          <a:blip r:embed="rId3"/>
          <a:stretch>
            <a:fillRect/>
          </a:stretch>
        </p:blipFill>
        <p:spPr>
          <a:xfrm>
            <a:off x="2410707" y="1596809"/>
            <a:ext cx="4322586" cy="310361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r>
              <a:rPr lang="fr-FR" sz="3700" dirty="0" err="1"/>
              <a:t>Proposed</a:t>
            </a:r>
            <a:r>
              <a:rPr lang="fr-FR" sz="3700" dirty="0"/>
              <a:t> Method</a:t>
            </a:r>
            <a:endParaRPr sz="3700" dirty="0"/>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05</a:t>
            </a:r>
            <a:endParaRPr dirty="0"/>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39232861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4" name="Espace réservé du contenu 2">
            <a:extLst>
              <a:ext uri="{FF2B5EF4-FFF2-40B4-BE49-F238E27FC236}">
                <a16:creationId xmlns:a16="http://schemas.microsoft.com/office/drawing/2014/main" id="{6AB49D49-2FA5-4916-B430-EFA09EA644E2}"/>
              </a:ext>
            </a:extLst>
          </p:cNvPr>
          <p:cNvSpPr txBox="1">
            <a:spLocks/>
          </p:cNvSpPr>
          <p:nvPr/>
        </p:nvSpPr>
        <p:spPr>
          <a:xfrm>
            <a:off x="167268" y="228926"/>
            <a:ext cx="8809463" cy="95310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algn="just">
              <a:lnSpc>
                <a:spcPct val="150000"/>
              </a:lnSpc>
            </a:pPr>
            <a:r>
              <a:rPr lang="en-US" sz="1500" dirty="0">
                <a:latin typeface="Times New Roman" panose="02020603050405020304" pitchFamily="18" charset="0"/>
                <a:cs typeface="Times New Roman" panose="02020603050405020304" pitchFamily="18" charset="0"/>
              </a:rPr>
              <a:t>In the proposed method, the following preprocessing tasks were performed to classify sentiment analysis from reviews:</a:t>
            </a:r>
            <a:endParaRPr lang="fr-FR" sz="1500" b="1" dirty="0">
              <a:solidFill>
                <a:schemeClr val="tx1"/>
              </a:solidFill>
              <a:latin typeface="Times New Roman" panose="02020603050405020304" pitchFamily="18" charset="0"/>
              <a:cs typeface="Times New Roman" panose="02020603050405020304" pitchFamily="18" charset="0"/>
            </a:endParaRPr>
          </a:p>
        </p:txBody>
      </p:sp>
      <p:sp>
        <p:nvSpPr>
          <p:cNvPr id="5" name="Espace réservé du contenu 2">
            <a:extLst>
              <a:ext uri="{FF2B5EF4-FFF2-40B4-BE49-F238E27FC236}">
                <a16:creationId xmlns:a16="http://schemas.microsoft.com/office/drawing/2014/main" id="{8909F543-8D0E-4BB6-B4FD-DD11223B13BB}"/>
              </a:ext>
            </a:extLst>
          </p:cNvPr>
          <p:cNvSpPr txBox="1">
            <a:spLocks/>
          </p:cNvSpPr>
          <p:nvPr/>
        </p:nvSpPr>
        <p:spPr>
          <a:xfrm>
            <a:off x="2531706" y="903994"/>
            <a:ext cx="4080586" cy="556069"/>
          </a:xfrm>
          <a:prstGeom prst="rect">
            <a:avLst/>
          </a:prstGeom>
        </p:spPr>
        <p:txBody>
          <a:bodyPr vert="horz" lIns="91440" tIns="45720" rIns="91440" bIns="45720" rtlCol="0">
            <a:no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algn="just">
              <a:lnSpc>
                <a:spcPct val="150000"/>
              </a:lnSpc>
            </a:pPr>
            <a:r>
              <a:rPr lang="fr-FR" sz="2000" b="1" dirty="0">
                <a:solidFill>
                  <a:schemeClr val="tx1"/>
                </a:solidFill>
                <a:latin typeface="Times New Roman" panose="02020603050405020304" pitchFamily="18" charset="0"/>
                <a:cs typeface="Times New Roman" panose="02020603050405020304" pitchFamily="18" charset="0"/>
              </a:rPr>
              <a:t>Data collection and </a:t>
            </a:r>
            <a:r>
              <a:rPr lang="fr-FR" sz="2000" b="1" dirty="0" err="1">
                <a:solidFill>
                  <a:schemeClr val="tx1"/>
                </a:solidFill>
                <a:latin typeface="Times New Roman" panose="02020603050405020304" pitchFamily="18" charset="0"/>
                <a:cs typeface="Times New Roman" panose="02020603050405020304" pitchFamily="18" charset="0"/>
              </a:rPr>
              <a:t>preprocessing</a:t>
            </a:r>
            <a:r>
              <a:rPr lang="fr-FR" sz="2000" b="1" dirty="0">
                <a:solidFill>
                  <a:schemeClr val="tx1"/>
                </a:solidFill>
                <a:latin typeface="Times New Roman" panose="02020603050405020304" pitchFamily="18" charset="0"/>
                <a:cs typeface="Times New Roman" panose="02020603050405020304" pitchFamily="18" charset="0"/>
              </a:rPr>
              <a:t>:</a:t>
            </a:r>
            <a:endParaRPr lang="fr-FR" sz="2000" dirty="0"/>
          </a:p>
          <a:p>
            <a:pPr algn="just">
              <a:lnSpc>
                <a:spcPct val="150000"/>
              </a:lnSpc>
            </a:pPr>
            <a:endParaRPr lang="fr-FR" sz="1600" b="1" dirty="0">
              <a:solidFill>
                <a:schemeClr val="tx1"/>
              </a:solidFill>
              <a:latin typeface="Times New Roman" panose="02020603050405020304" pitchFamily="18" charset="0"/>
              <a:cs typeface="Times New Roman" panose="02020603050405020304" pitchFamily="18" charset="0"/>
            </a:endParaRPr>
          </a:p>
        </p:txBody>
      </p:sp>
      <p:sp>
        <p:nvSpPr>
          <p:cNvPr id="7" name="Espace réservé du contenu 2">
            <a:extLst>
              <a:ext uri="{FF2B5EF4-FFF2-40B4-BE49-F238E27FC236}">
                <a16:creationId xmlns:a16="http://schemas.microsoft.com/office/drawing/2014/main" id="{D27682E9-DE2F-44C6-BA04-F0DE63DC2FAA}"/>
              </a:ext>
            </a:extLst>
          </p:cNvPr>
          <p:cNvSpPr txBox="1">
            <a:spLocks/>
          </p:cNvSpPr>
          <p:nvPr/>
        </p:nvSpPr>
        <p:spPr>
          <a:xfrm>
            <a:off x="167267" y="1460063"/>
            <a:ext cx="3815157" cy="3193712"/>
          </a:xfrm>
          <a:prstGeom prst="rect">
            <a:avLst/>
          </a:prstGeom>
        </p:spPr>
        <p:txBody>
          <a:bodyPr vert="horz" lIns="91440" tIns="45720" rIns="91440" bIns="45720" rtlCol="0">
            <a:no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algn="just">
              <a:lnSpc>
                <a:spcPct val="150000"/>
              </a:lnSpc>
              <a:buFont typeface="Wingdings" panose="05000000000000000000" pitchFamily="2" charset="2"/>
              <a:buChar char="Ø"/>
            </a:pPr>
            <a:r>
              <a:rPr lang="en-US" sz="1500" b="1" dirty="0">
                <a:solidFill>
                  <a:schemeClr val="tx1">
                    <a:lumMod val="50000"/>
                  </a:schemeClr>
                </a:solidFill>
                <a:latin typeface="Times New Roman" panose="02020603050405020304" pitchFamily="18" charset="0"/>
                <a:cs typeface="Times New Roman" panose="02020603050405020304" pitchFamily="18" charset="0"/>
              </a:rPr>
              <a:t> Data collection </a:t>
            </a:r>
            <a:r>
              <a:rPr lang="en-US" sz="1500" dirty="0">
                <a:latin typeface="Times New Roman" panose="02020603050405020304" pitchFamily="18" charset="0"/>
                <a:cs typeface="Times New Roman" panose="02020603050405020304" pitchFamily="18" charset="0"/>
              </a:rPr>
              <a:t>is an essential step in the development of machine learning </a:t>
            </a:r>
            <a:r>
              <a:rPr lang="en-US" sz="1500" dirty="0" err="1">
                <a:latin typeface="Times New Roman" panose="02020603050405020304" pitchFamily="18" charset="0"/>
                <a:cs typeface="Times New Roman" panose="02020603050405020304" pitchFamily="18" charset="0"/>
              </a:rPr>
              <a:t>models.machine</a:t>
            </a:r>
            <a:r>
              <a:rPr lang="en-US" sz="1500" dirty="0">
                <a:latin typeface="Times New Roman" panose="02020603050405020304" pitchFamily="18" charset="0"/>
                <a:cs typeface="Times New Roman" panose="02020603050405020304" pitchFamily="18" charset="0"/>
              </a:rPr>
              <a:t> learning models, as the quality and relevance of the data collected have a </a:t>
            </a:r>
            <a:r>
              <a:rPr lang="en-US" sz="1500" dirty="0" err="1">
                <a:latin typeface="Times New Roman" panose="02020603050405020304" pitchFamily="18" charset="0"/>
                <a:cs typeface="Times New Roman" panose="02020603050405020304" pitchFamily="18" charset="0"/>
              </a:rPr>
              <a:t>directhave</a:t>
            </a:r>
            <a:r>
              <a:rPr lang="en-US" sz="1500" dirty="0">
                <a:latin typeface="Times New Roman" panose="02020603050405020304" pitchFamily="18" charset="0"/>
                <a:cs typeface="Times New Roman" panose="02020603050405020304" pitchFamily="18" charset="0"/>
              </a:rPr>
              <a:t> a direct impact on model performance and accuracy. The data must </a:t>
            </a:r>
            <a:r>
              <a:rPr lang="en-US" sz="1500" dirty="0" err="1">
                <a:latin typeface="Times New Roman" panose="02020603050405020304" pitchFamily="18" charset="0"/>
                <a:cs typeface="Times New Roman" panose="02020603050405020304" pitchFamily="18" charset="0"/>
              </a:rPr>
              <a:t>berepresentative</a:t>
            </a:r>
            <a:r>
              <a:rPr lang="en-US" sz="1500" dirty="0">
                <a:latin typeface="Times New Roman" panose="02020603050405020304" pitchFamily="18" charset="0"/>
                <a:cs typeface="Times New Roman" panose="02020603050405020304" pitchFamily="18" charset="0"/>
              </a:rPr>
              <a:t> of the task the model is to perform, and must cover a variety of possible to ensure efficient generalization.</a:t>
            </a:r>
            <a:endParaRPr lang="fr-FR" sz="1500" b="1" dirty="0">
              <a:solidFill>
                <a:schemeClr val="tx1"/>
              </a:solidFill>
              <a:latin typeface="Times New Roman" panose="02020603050405020304" pitchFamily="18" charset="0"/>
              <a:cs typeface="Times New Roman" panose="02020603050405020304" pitchFamily="18" charset="0"/>
            </a:endParaRPr>
          </a:p>
        </p:txBody>
      </p:sp>
      <p:sp>
        <p:nvSpPr>
          <p:cNvPr id="8" name="Espace réservé du contenu 2">
            <a:extLst>
              <a:ext uri="{FF2B5EF4-FFF2-40B4-BE49-F238E27FC236}">
                <a16:creationId xmlns:a16="http://schemas.microsoft.com/office/drawing/2014/main" id="{AE246450-21B4-4CB8-A229-CDFDC5BBF935}"/>
              </a:ext>
            </a:extLst>
          </p:cNvPr>
          <p:cNvSpPr txBox="1">
            <a:spLocks/>
          </p:cNvSpPr>
          <p:nvPr/>
        </p:nvSpPr>
        <p:spPr>
          <a:xfrm>
            <a:off x="4571999" y="1460063"/>
            <a:ext cx="4404731" cy="3304832"/>
          </a:xfrm>
          <a:prstGeom prst="rect">
            <a:avLst/>
          </a:prstGeom>
        </p:spPr>
        <p:txBody>
          <a:bodyPr vert="horz" lIns="91440" tIns="45720" rIns="91440" bIns="45720" rtlCol="0">
            <a:no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algn="just">
              <a:lnSpc>
                <a:spcPct val="150000"/>
              </a:lnSpc>
              <a:buFont typeface="Wingdings" panose="05000000000000000000" pitchFamily="2" charset="2"/>
              <a:buChar char="Ø"/>
            </a:pPr>
            <a:r>
              <a:rPr lang="en-US" sz="1500" b="1" dirty="0">
                <a:solidFill>
                  <a:schemeClr val="tx1">
                    <a:lumMod val="50000"/>
                  </a:schemeClr>
                </a:solidFill>
                <a:latin typeface="Times New Roman" panose="02020603050405020304" pitchFamily="18" charset="0"/>
                <a:cs typeface="Times New Roman" panose="02020603050405020304" pitchFamily="18" charset="0"/>
              </a:rPr>
              <a:t> Data pre-processing </a:t>
            </a:r>
            <a:r>
              <a:rPr lang="en-US" sz="1500" dirty="0">
                <a:latin typeface="Times New Roman" panose="02020603050405020304" pitchFamily="18" charset="0"/>
                <a:cs typeface="Times New Roman" panose="02020603050405020304" pitchFamily="18" charset="0"/>
              </a:rPr>
              <a:t>in machine learning is an essential step in preparing raw data for use in model training. It includes several actions such as cleaning the data by removing outliers and duplicates, transforming the data by normalizing or encoding it, selecting the most relevant features, reducing dimensionality where necessary, and dividing the data into training, validation and test sets. This process improves data quality and reliability, leading to better results when training machine learning models.</a:t>
            </a:r>
            <a:endParaRPr lang="fr-FR" sz="15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22928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6E74FEC-B3B3-4E39-9A92-04554C3B5CF4}"/>
              </a:ext>
            </a:extLst>
          </p:cNvPr>
          <p:cNvSpPr>
            <a:spLocks noGrp="1"/>
          </p:cNvSpPr>
          <p:nvPr>
            <p:ph type="title"/>
          </p:nvPr>
        </p:nvSpPr>
        <p:spPr>
          <a:xfrm>
            <a:off x="633324" y="74082"/>
            <a:ext cx="2057837" cy="707400"/>
          </a:xfrm>
        </p:spPr>
        <p:txBody>
          <a:bodyPr/>
          <a:lstStyle/>
          <a:p>
            <a:r>
              <a:rPr lang="fr-FR" sz="2000" b="1" dirty="0">
                <a:latin typeface="Times New Roman" panose="02020603050405020304" pitchFamily="18" charset="0"/>
                <a:cs typeface="Times New Roman" panose="02020603050405020304" pitchFamily="18" charset="0"/>
              </a:rPr>
              <a:t>Web </a:t>
            </a:r>
            <a:r>
              <a:rPr lang="fr-FR" sz="2000" b="1" dirty="0" err="1">
                <a:latin typeface="Times New Roman" panose="02020603050405020304" pitchFamily="18" charset="0"/>
                <a:cs typeface="Times New Roman" panose="02020603050405020304" pitchFamily="18" charset="0"/>
              </a:rPr>
              <a:t>scrapping</a:t>
            </a:r>
            <a:r>
              <a:rPr lang="fr-FR" sz="2000" b="1" dirty="0">
                <a:latin typeface="Times New Roman" panose="02020603050405020304" pitchFamily="18" charset="0"/>
                <a:cs typeface="Times New Roman" panose="02020603050405020304" pitchFamily="18" charset="0"/>
              </a:rPr>
              <a:t> :</a:t>
            </a:r>
          </a:p>
        </p:txBody>
      </p:sp>
      <p:sp>
        <p:nvSpPr>
          <p:cNvPr id="4" name="Espace réservé du contenu 2">
            <a:extLst>
              <a:ext uri="{FF2B5EF4-FFF2-40B4-BE49-F238E27FC236}">
                <a16:creationId xmlns:a16="http://schemas.microsoft.com/office/drawing/2014/main" id="{B6A84258-6B3F-4FDC-A15C-E407752F6725}"/>
              </a:ext>
            </a:extLst>
          </p:cNvPr>
          <p:cNvSpPr txBox="1">
            <a:spLocks/>
          </p:cNvSpPr>
          <p:nvPr/>
        </p:nvSpPr>
        <p:spPr>
          <a:xfrm>
            <a:off x="200722" y="545208"/>
            <a:ext cx="8653346" cy="4360658"/>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algn="just">
              <a:lnSpc>
                <a:spcPct val="150000"/>
              </a:lnSpc>
            </a:pPr>
            <a:r>
              <a:rPr lang="en-US" sz="1500" dirty="0">
                <a:latin typeface="Times New Roman" panose="02020603050405020304" pitchFamily="18" charset="0"/>
                <a:cs typeface="Times New Roman" panose="02020603050405020304" pitchFamily="18" charset="0"/>
              </a:rPr>
              <a:t>Web scraping refers to the automated extraction of data from websites. It involves using software or scripts to access and collect information from web pages by simulating human interaction with the website. </a:t>
            </a:r>
          </a:p>
          <a:p>
            <a:pPr algn="just">
              <a:lnSpc>
                <a:spcPct val="150000"/>
              </a:lnSpc>
            </a:pPr>
            <a:endParaRPr lang="en-US" sz="1500" dirty="0">
              <a:latin typeface="Times New Roman" panose="02020603050405020304" pitchFamily="18" charset="0"/>
              <a:cs typeface="Times New Roman" panose="02020603050405020304" pitchFamily="18" charset="0"/>
            </a:endParaRPr>
          </a:p>
          <a:p>
            <a:pPr algn="just">
              <a:lnSpc>
                <a:spcPct val="150000"/>
              </a:lnSpc>
            </a:pPr>
            <a:r>
              <a:rPr lang="fr-FR" sz="1500" dirty="0" err="1">
                <a:latin typeface="Times New Roman" panose="02020603050405020304" pitchFamily="18" charset="0"/>
                <a:cs typeface="Times New Roman" panose="02020603050405020304" pitchFamily="18" charset="0"/>
              </a:rPr>
              <a:t>We</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choosed</a:t>
            </a:r>
            <a:r>
              <a:rPr lang="fr-FR" sz="1500" dirty="0">
                <a:latin typeface="Times New Roman" panose="02020603050405020304" pitchFamily="18" charset="0"/>
                <a:cs typeface="Times New Roman" panose="02020603050405020304" pitchFamily="18" charset="0"/>
              </a:rPr>
              <a:t> to </a:t>
            </a:r>
            <a:r>
              <a:rPr lang="fr-FR" sz="1500" dirty="0" err="1">
                <a:latin typeface="Times New Roman" panose="02020603050405020304" pitchFamily="18" charset="0"/>
                <a:cs typeface="Times New Roman" panose="02020603050405020304" pitchFamily="18" charset="0"/>
              </a:rPr>
              <a:t>work</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with</a:t>
            </a:r>
            <a:r>
              <a:rPr lang="fr-FR" sz="1500" dirty="0">
                <a:latin typeface="Times New Roman" panose="02020603050405020304" pitchFamily="18" charset="0"/>
                <a:cs typeface="Times New Roman" panose="02020603050405020304" pitchFamily="18" charset="0"/>
              </a:rPr>
              <a:t> </a:t>
            </a:r>
            <a:r>
              <a:rPr lang="fr-FR" sz="1500" b="1" dirty="0">
                <a:latin typeface="Times New Roman" panose="02020603050405020304" pitchFamily="18" charset="0"/>
                <a:cs typeface="Times New Roman" panose="02020603050405020304" pitchFamily="18" charset="0"/>
              </a:rPr>
              <a:t>web automation </a:t>
            </a:r>
            <a:r>
              <a:rPr lang="fr-FR" sz="1500" dirty="0" err="1">
                <a:latin typeface="Times New Roman" panose="02020603050405020304" pitchFamily="18" charset="0"/>
                <a:cs typeface="Times New Roman" panose="02020603050405020304" pitchFamily="18" charset="0"/>
              </a:rPr>
              <a:t>website</a:t>
            </a:r>
            <a:r>
              <a:rPr lang="fr-FR" sz="1500" dirty="0">
                <a:latin typeface="Times New Roman" panose="02020603050405020304" pitchFamily="18" charset="0"/>
                <a:cs typeface="Times New Roman" panose="02020603050405020304" pitchFamily="18" charset="0"/>
              </a:rPr>
              <a:t> to </a:t>
            </a:r>
            <a:r>
              <a:rPr lang="fr-FR" sz="1500" dirty="0" err="1">
                <a:latin typeface="Times New Roman" panose="02020603050405020304" pitchFamily="18" charset="0"/>
                <a:cs typeface="Times New Roman" panose="02020603050405020304" pitchFamily="18" charset="0"/>
              </a:rPr>
              <a:t>scrap</a:t>
            </a:r>
            <a:r>
              <a:rPr lang="fr-FR" sz="1500" dirty="0">
                <a:latin typeface="Times New Roman" panose="02020603050405020304" pitchFamily="18" charset="0"/>
                <a:cs typeface="Times New Roman" panose="02020603050405020304" pitchFamily="18" charset="0"/>
              </a:rPr>
              <a:t> the </a:t>
            </a:r>
            <a:r>
              <a:rPr lang="fr-FR" sz="1500" dirty="0" err="1">
                <a:latin typeface="Times New Roman" panose="02020603050405020304" pitchFamily="18" charset="0"/>
                <a:cs typeface="Times New Roman" panose="02020603050405020304" pitchFamily="18" charset="0"/>
              </a:rPr>
              <a:t>dataset</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from</a:t>
            </a:r>
            <a:r>
              <a:rPr lang="fr-FR" sz="1500" dirty="0">
                <a:latin typeface="Times New Roman" panose="02020603050405020304" pitchFamily="18" charset="0"/>
                <a:cs typeface="Times New Roman" panose="02020603050405020304" pitchFamily="18" charset="0"/>
              </a:rPr>
              <a:t> Amazon for six </a:t>
            </a:r>
            <a:r>
              <a:rPr lang="fr-FR" sz="1500" dirty="0" err="1">
                <a:latin typeface="Times New Roman" panose="02020603050405020304" pitchFamily="18" charset="0"/>
                <a:cs typeface="Times New Roman" panose="02020603050405020304" pitchFamily="18" charset="0"/>
              </a:rPr>
              <a:t>products</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which</a:t>
            </a:r>
            <a:r>
              <a:rPr lang="fr-FR" sz="1500" dirty="0">
                <a:latin typeface="Times New Roman" panose="02020603050405020304" pitchFamily="18" charset="0"/>
                <a:cs typeface="Times New Roman" panose="02020603050405020304" pitchFamily="18" charset="0"/>
              </a:rPr>
              <a:t> are : Camera- laptops – Mobile Phones- </a:t>
            </a:r>
            <a:r>
              <a:rPr lang="fr-FR" sz="1500" dirty="0" err="1">
                <a:latin typeface="Times New Roman" panose="02020603050405020304" pitchFamily="18" charset="0"/>
                <a:cs typeface="Times New Roman" panose="02020603050405020304" pitchFamily="18" charset="0"/>
              </a:rPr>
              <a:t>Tablets</a:t>
            </a:r>
            <a:r>
              <a:rPr lang="fr-FR" sz="1500" dirty="0">
                <a:latin typeface="Times New Roman" panose="02020603050405020304" pitchFamily="18" charset="0"/>
                <a:cs typeface="Times New Roman" panose="02020603050405020304" pitchFamily="18" charset="0"/>
              </a:rPr>
              <a:t> – </a:t>
            </a:r>
            <a:r>
              <a:rPr lang="fr-FR" sz="1500" dirty="0" err="1">
                <a:latin typeface="Times New Roman" panose="02020603050405020304" pitchFamily="18" charset="0"/>
                <a:cs typeface="Times New Roman" panose="02020603050405020304" pitchFamily="18" charset="0"/>
              </a:rPr>
              <a:t>TVs</a:t>
            </a:r>
            <a:r>
              <a:rPr lang="fr-FR" sz="1500" dirty="0">
                <a:latin typeface="Times New Roman" panose="02020603050405020304" pitchFamily="18" charset="0"/>
                <a:cs typeface="Times New Roman" panose="02020603050405020304" pitchFamily="18" charset="0"/>
              </a:rPr>
              <a:t> – </a:t>
            </a:r>
            <a:r>
              <a:rPr lang="fr-FR" sz="1500" dirty="0" err="1">
                <a:latin typeface="Times New Roman" panose="02020603050405020304" pitchFamily="18" charset="0"/>
                <a:cs typeface="Times New Roman" panose="02020603050405020304" pitchFamily="18" charset="0"/>
              </a:rPr>
              <a:t>Video</a:t>
            </a:r>
            <a:r>
              <a:rPr lang="fr-FR" sz="1500" dirty="0">
                <a:latin typeface="Times New Roman" panose="02020603050405020304" pitchFamily="18" charset="0"/>
                <a:cs typeface="Times New Roman" panose="02020603050405020304" pitchFamily="18" charset="0"/>
              </a:rPr>
              <a:t> surveillance.</a:t>
            </a:r>
          </a:p>
          <a:p>
            <a:pPr marL="0" indent="0" algn="just">
              <a:lnSpc>
                <a:spcPct val="150000"/>
              </a:lnSpc>
              <a:buFont typeface="Golos Text"/>
              <a:buNone/>
            </a:pPr>
            <a:endParaRPr lang="fr-FR" sz="1500" dirty="0">
              <a:latin typeface="Times New Roman" panose="02020603050405020304" pitchFamily="18" charset="0"/>
              <a:cs typeface="Times New Roman" panose="02020603050405020304" pitchFamily="18" charset="0"/>
            </a:endParaRPr>
          </a:p>
          <a:p>
            <a:pPr algn="just">
              <a:lnSpc>
                <a:spcPct val="150000"/>
              </a:lnSpc>
            </a:pPr>
            <a:r>
              <a:rPr lang="en-US" sz="1500" b="1" dirty="0">
                <a:latin typeface="Times New Roman" panose="02020603050405020304" pitchFamily="18" charset="0"/>
                <a:cs typeface="Times New Roman" panose="02020603050405020304" pitchFamily="18" charset="0"/>
              </a:rPr>
              <a:t>Web automation </a:t>
            </a:r>
            <a:r>
              <a:rPr lang="en-US" sz="1500" dirty="0">
                <a:latin typeface="Times New Roman" panose="02020603050405020304" pitchFamily="18" charset="0"/>
                <a:cs typeface="Times New Roman" panose="02020603050405020304" pitchFamily="18" charset="0"/>
              </a:rPr>
              <a:t>can be considered a tool or technique used in web scraping, but they are not the same thing. Web automation refers to the process of automating tasks on the web by simulating user interactions. It involves using software or scripts to interact with web pages, fill out forms, click buttons, navigate through pages, and extract or manipulate data.</a:t>
            </a:r>
            <a:endParaRPr lang="fr-FR"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8220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2">
            <a:extLst>
              <a:ext uri="{FF2B5EF4-FFF2-40B4-BE49-F238E27FC236}">
                <a16:creationId xmlns:a16="http://schemas.microsoft.com/office/drawing/2014/main" id="{5146D031-1E8C-483A-B636-6A6271816722}"/>
              </a:ext>
            </a:extLst>
          </p:cNvPr>
          <p:cNvSpPr>
            <a:spLocks noGrp="1"/>
          </p:cNvSpPr>
          <p:nvPr>
            <p:ph type="body" idx="1"/>
          </p:nvPr>
        </p:nvSpPr>
        <p:spPr>
          <a:xfrm>
            <a:off x="520390" y="381207"/>
            <a:ext cx="6051396" cy="518325"/>
          </a:xfrm>
        </p:spPr>
        <p:txBody>
          <a:bodyPr>
            <a:normAutofit/>
          </a:bodyPr>
          <a:lstStyle/>
          <a:p>
            <a:r>
              <a:rPr lang="fr-FR" sz="1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The screens </a:t>
            </a:r>
            <a:r>
              <a:rPr lang="fr-FR" sz="1500" dirty="0" err="1">
                <a:solidFill>
                  <a:schemeClr val="tx1"/>
                </a:solidFill>
                <a:latin typeface="Times New Roman" panose="02020603050405020304" pitchFamily="18" charset="0"/>
                <a:ea typeface="Tahoma" panose="020B0604030504040204" pitchFamily="34" charset="0"/>
                <a:cs typeface="Times New Roman" panose="02020603050405020304" pitchFamily="18" charset="0"/>
              </a:rPr>
              <a:t>below</a:t>
            </a:r>
            <a:r>
              <a:rPr lang="fr-FR" sz="1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show how </a:t>
            </a:r>
            <a:r>
              <a:rPr lang="fr-FR" sz="1500" dirty="0" err="1">
                <a:solidFill>
                  <a:schemeClr val="tx1"/>
                </a:solidFill>
                <a:latin typeface="Times New Roman" panose="02020603050405020304" pitchFamily="18" charset="0"/>
                <a:ea typeface="Tahoma" panose="020B0604030504040204" pitchFamily="34" charset="0"/>
                <a:cs typeface="Times New Roman" panose="02020603050405020304" pitchFamily="18" charset="0"/>
              </a:rPr>
              <a:t>WebAutomation</a:t>
            </a:r>
            <a:r>
              <a:rPr lang="fr-FR" sz="1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a:t>
            </a:r>
            <a:r>
              <a:rPr lang="fr-FR" sz="1500" dirty="0" err="1">
                <a:solidFill>
                  <a:schemeClr val="tx1"/>
                </a:solidFill>
                <a:latin typeface="Times New Roman" panose="02020603050405020304" pitchFamily="18" charset="0"/>
                <a:ea typeface="Tahoma" panose="020B0604030504040204" pitchFamily="34" charset="0"/>
                <a:cs typeface="Times New Roman" panose="02020603050405020304" pitchFamily="18" charset="0"/>
              </a:rPr>
              <a:t>helps</a:t>
            </a:r>
            <a:r>
              <a:rPr lang="fr-FR" sz="1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to </a:t>
            </a:r>
            <a:r>
              <a:rPr lang="fr-FR" sz="1500" dirty="0" err="1">
                <a:solidFill>
                  <a:schemeClr val="tx1"/>
                </a:solidFill>
                <a:latin typeface="Times New Roman" panose="02020603050405020304" pitchFamily="18" charset="0"/>
                <a:ea typeface="Tahoma" panose="020B0604030504040204" pitchFamily="34" charset="0"/>
                <a:cs typeface="Times New Roman" panose="02020603050405020304" pitchFamily="18" charset="0"/>
              </a:rPr>
              <a:t>scrap</a:t>
            </a:r>
            <a:r>
              <a:rPr lang="fr-FR" sz="1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a:t>
            </a:r>
            <a:r>
              <a:rPr lang="fr-FR" sz="1500" dirty="0" err="1">
                <a:solidFill>
                  <a:schemeClr val="tx1"/>
                </a:solidFill>
                <a:latin typeface="Times New Roman" panose="02020603050405020304" pitchFamily="18" charset="0"/>
                <a:ea typeface="Tahoma" panose="020B0604030504040204" pitchFamily="34" charset="0"/>
                <a:cs typeface="Times New Roman" panose="02020603050405020304" pitchFamily="18" charset="0"/>
              </a:rPr>
              <a:t>dataset</a:t>
            </a:r>
            <a:r>
              <a:rPr lang="fr-FR" sz="1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a:t>
            </a:r>
          </a:p>
        </p:txBody>
      </p:sp>
      <p:pic>
        <p:nvPicPr>
          <p:cNvPr id="5" name="Image 4">
            <a:extLst>
              <a:ext uri="{FF2B5EF4-FFF2-40B4-BE49-F238E27FC236}">
                <a16:creationId xmlns:a16="http://schemas.microsoft.com/office/drawing/2014/main" id="{9D99A260-3B06-4949-B8C6-FB1869268A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5913" y="899532"/>
            <a:ext cx="6692174" cy="3764348"/>
          </a:xfrm>
          <a:prstGeom prst="rect">
            <a:avLst/>
          </a:prstGeom>
        </p:spPr>
      </p:pic>
    </p:spTree>
    <p:extLst>
      <p:ext uri="{BB962C8B-B14F-4D97-AF65-F5344CB8AC3E}">
        <p14:creationId xmlns:p14="http://schemas.microsoft.com/office/powerpoint/2010/main" val="320168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167" name="Espace réservé du contenu 2">
            <a:extLst>
              <a:ext uri="{FF2B5EF4-FFF2-40B4-BE49-F238E27FC236}">
                <a16:creationId xmlns:a16="http://schemas.microsoft.com/office/drawing/2014/main" id="{8107E959-AB31-4E84-A3DF-917360178F36}"/>
              </a:ext>
            </a:extLst>
          </p:cNvPr>
          <p:cNvSpPr txBox="1">
            <a:spLocks/>
          </p:cNvSpPr>
          <p:nvPr/>
        </p:nvSpPr>
        <p:spPr>
          <a:xfrm>
            <a:off x="354980" y="1196897"/>
            <a:ext cx="8434039" cy="3013702"/>
          </a:xfrm>
          <a:prstGeom prst="rect">
            <a:avLst/>
          </a:prstGeom>
          <a:noFill/>
          <a:ln>
            <a:noFill/>
          </a:ln>
        </p:spPr>
        <p:txBody>
          <a:bodyPr spcFirstLastPara="1" wrap="square" lIns="91425" tIns="91425" rIns="91425" bIns="91425" anchor="t" anchorCtr="0">
            <a:normAutofit fontScale="85000" lnSpcReduction="10000"/>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2pPr>
            <a:lvl3pPr marL="1371600" marR="0" lvl="2"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3pPr>
            <a:lvl4pPr marL="1828800" marR="0" lvl="3"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4pPr>
            <a:lvl5pPr marL="2286000" marR="0" lvl="4"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5pPr>
            <a:lvl6pPr marL="2743200" marR="0" lvl="5"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6pPr>
            <a:lvl7pPr marL="3200400" marR="0" lvl="6"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7pPr>
            <a:lvl8pPr marL="3657600" marR="0" lvl="7"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8pPr>
            <a:lvl9pPr marL="4114800" marR="0" lvl="8"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9pPr>
          </a:lstStyle>
          <a:p>
            <a:pPr marL="139700" indent="0" algn="just">
              <a:lnSpc>
                <a:spcPct val="170000"/>
              </a:lnSpc>
              <a:buNone/>
            </a:pPr>
            <a:r>
              <a:rPr lang="en-US" sz="1600" b="1" dirty="0">
                <a:latin typeface="Times New Roman" panose="02020603050405020304" pitchFamily="18" charset="0"/>
                <a:cs typeface="Times New Roman" panose="02020603050405020304" pitchFamily="18" charset="0"/>
              </a:rPr>
              <a:t>Abstract: </a:t>
            </a:r>
            <a:r>
              <a:rPr lang="en-US" sz="1500" dirty="0">
                <a:latin typeface="Times New Roman" panose="02020603050405020304" pitchFamily="18" charset="0"/>
                <a:cs typeface="Times New Roman" panose="02020603050405020304" pitchFamily="18" charset="0"/>
              </a:rPr>
              <a:t>Sentiment Analysis and Opinion Mining are crucial for analyzing text data from diverse sources like social media platforms and e-commerce websites. They provide valuable insights into customer feedback, allowing businesses to enhance their strategies. This study focuses on a dataset from Amazon, containing reviews of various electronic products. After preprocessing the data, machine learning algorithms were employed to classify the reviews as positive or negative. The results demonstrate the effectiveness of machine learning in accurately categorizing product reviews. This study confirms that Machine Learning Techniques deliver excellent results in classifying product reviews. Decision Tree achieved 62.06% accuracy, while K-NN achieved a remarkable accuracy of 34,48%, specifically for laptop reviews. These findings emphasize the effectiveness of Machine Learning Techniques in accurately categorizing product reviews.</a:t>
            </a:r>
          </a:p>
        </p:txBody>
      </p:sp>
    </p:spTree>
    <p:extLst>
      <p:ext uri="{BB962C8B-B14F-4D97-AF65-F5344CB8AC3E}">
        <p14:creationId xmlns:p14="http://schemas.microsoft.com/office/powerpoint/2010/main" val="9478473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EA2574EB-9D76-4C2B-8452-3859E51209CE}"/>
              </a:ext>
            </a:extLst>
          </p:cNvPr>
          <p:cNvSpPr>
            <a:spLocks noGrp="1"/>
          </p:cNvSpPr>
          <p:nvPr>
            <p:ph type="body" idx="1"/>
          </p:nvPr>
        </p:nvSpPr>
        <p:spPr>
          <a:xfrm>
            <a:off x="673450" y="122206"/>
            <a:ext cx="7556149" cy="928321"/>
          </a:xfrm>
        </p:spPr>
        <p:txBody>
          <a:bodyPr/>
          <a:lstStyle/>
          <a:p>
            <a:r>
              <a:rPr lang="fr-FR" sz="1500" dirty="0" err="1">
                <a:latin typeface="Times New Roman" panose="02020603050405020304" pitchFamily="18" charset="0"/>
                <a:cs typeface="Times New Roman" panose="02020603050405020304" pitchFamily="18" charset="0"/>
              </a:rPr>
              <a:t>After</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selecting</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amazon</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we</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validate</a:t>
            </a:r>
            <a:r>
              <a:rPr lang="fr-FR" sz="1500" dirty="0">
                <a:latin typeface="Times New Roman" panose="02020603050405020304" pitchFamily="18" charset="0"/>
                <a:cs typeface="Times New Roman" panose="02020603050405020304" pitchFamily="18" charset="0"/>
              </a:rPr>
              <a:t> the </a:t>
            </a:r>
            <a:r>
              <a:rPr lang="fr-FR" sz="1500" dirty="0" err="1">
                <a:latin typeface="Times New Roman" panose="02020603050405020304" pitchFamily="18" charset="0"/>
                <a:cs typeface="Times New Roman" panose="02020603050405020304" pitchFamily="18" charset="0"/>
              </a:rPr>
              <a:t>link</a:t>
            </a:r>
            <a:r>
              <a:rPr lang="fr-FR" sz="1500" dirty="0">
                <a:latin typeface="Times New Roman" panose="02020603050405020304" pitchFamily="18" charset="0"/>
                <a:cs typeface="Times New Roman" panose="02020603050405020304" pitchFamily="18" charset="0"/>
              </a:rPr>
              <a:t> of the </a:t>
            </a:r>
            <a:r>
              <a:rPr lang="fr-FR" sz="1500" dirty="0" err="1">
                <a:latin typeface="Times New Roman" panose="02020603050405020304" pitchFamily="18" charset="0"/>
                <a:cs typeface="Times New Roman" panose="02020603050405020304" pitchFamily="18" charset="0"/>
              </a:rPr>
              <a:t>product</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just</a:t>
            </a:r>
            <a:r>
              <a:rPr lang="fr-FR" sz="1500" dirty="0">
                <a:latin typeface="Times New Roman" panose="02020603050405020304" pitchFamily="18" charset="0"/>
                <a:cs typeface="Times New Roman" panose="02020603050405020304" pitchFamily="18" charset="0"/>
              </a:rPr>
              <a:t> like the </a:t>
            </a:r>
            <a:r>
              <a:rPr lang="fr-FR" sz="1500" dirty="0" err="1">
                <a:latin typeface="Times New Roman" panose="02020603050405020304" pitchFamily="18" charset="0"/>
                <a:cs typeface="Times New Roman" panose="02020603050405020304" pitchFamily="18" charset="0"/>
              </a:rPr>
              <a:t>screenshot</a:t>
            </a:r>
            <a:r>
              <a:rPr lang="fr-FR" sz="1500" dirty="0">
                <a:latin typeface="Times New Roman" panose="02020603050405020304" pitchFamily="18" charset="0"/>
                <a:cs typeface="Times New Roman" panose="02020603050405020304" pitchFamily="18" charset="0"/>
              </a:rPr>
              <a:t> shows:</a:t>
            </a:r>
          </a:p>
        </p:txBody>
      </p:sp>
      <p:pic>
        <p:nvPicPr>
          <p:cNvPr id="4" name="Image 3">
            <a:extLst>
              <a:ext uri="{FF2B5EF4-FFF2-40B4-BE49-F238E27FC236}">
                <a16:creationId xmlns:a16="http://schemas.microsoft.com/office/drawing/2014/main" id="{070FB3B2-EF41-4BEF-A07F-A780FF14FF99}"/>
              </a:ext>
            </a:extLst>
          </p:cNvPr>
          <p:cNvPicPr>
            <a:picLocks noChangeAspect="1"/>
          </p:cNvPicPr>
          <p:nvPr/>
        </p:nvPicPr>
        <p:blipFill>
          <a:blip r:embed="rId2"/>
          <a:stretch>
            <a:fillRect/>
          </a:stretch>
        </p:blipFill>
        <p:spPr>
          <a:xfrm>
            <a:off x="739231" y="935202"/>
            <a:ext cx="7665538" cy="3807784"/>
          </a:xfrm>
          <a:prstGeom prst="rect">
            <a:avLst/>
          </a:prstGeom>
        </p:spPr>
      </p:pic>
    </p:spTree>
    <p:extLst>
      <p:ext uri="{BB962C8B-B14F-4D97-AF65-F5344CB8AC3E}">
        <p14:creationId xmlns:p14="http://schemas.microsoft.com/office/powerpoint/2010/main" val="24868683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F2F41C8C-1D95-4648-AA4B-54E452EB2453}"/>
              </a:ext>
            </a:extLst>
          </p:cNvPr>
          <p:cNvSpPr>
            <a:spLocks noGrp="1"/>
          </p:cNvSpPr>
          <p:nvPr>
            <p:ph type="body" idx="1"/>
          </p:nvPr>
        </p:nvSpPr>
        <p:spPr>
          <a:xfrm>
            <a:off x="636330" y="152081"/>
            <a:ext cx="7871340" cy="814358"/>
          </a:xfrm>
        </p:spPr>
        <p:txBody>
          <a:bodyPr/>
          <a:lstStyle/>
          <a:p>
            <a:pPr>
              <a:lnSpc>
                <a:spcPct val="150000"/>
              </a:lnSpc>
            </a:pPr>
            <a:r>
              <a:rPr lang="fr-FR" sz="1500" dirty="0" err="1">
                <a:latin typeface="Times New Roman" panose="02020603050405020304" pitchFamily="18" charset="0"/>
                <a:cs typeface="Times New Roman" panose="02020603050405020304" pitchFamily="18" charset="0"/>
              </a:rPr>
              <a:t>When</a:t>
            </a:r>
            <a:r>
              <a:rPr lang="fr-FR" sz="1500" dirty="0">
                <a:latin typeface="Times New Roman" panose="02020603050405020304" pitchFamily="18" charset="0"/>
                <a:cs typeface="Times New Roman" panose="02020603050405020304" pitchFamily="18" charset="0"/>
              </a:rPr>
              <a:t> the </a:t>
            </a:r>
            <a:r>
              <a:rPr lang="fr-FR" sz="1500" dirty="0" err="1">
                <a:latin typeface="Times New Roman" panose="02020603050405020304" pitchFamily="18" charset="0"/>
                <a:cs typeface="Times New Roman" panose="02020603050405020304" pitchFamily="18" charset="0"/>
              </a:rPr>
              <a:t>scrapping</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is</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finally</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done</a:t>
            </a:r>
            <a:r>
              <a:rPr lang="fr-FR" sz="1500" dirty="0">
                <a:latin typeface="Times New Roman" panose="02020603050405020304" pitchFamily="18" charset="0"/>
                <a:cs typeface="Times New Roman" panose="02020603050405020304" pitchFamily="18" charset="0"/>
              </a:rPr>
              <a:t>, the </a:t>
            </a:r>
            <a:r>
              <a:rPr lang="fr-FR" sz="1500" dirty="0" err="1">
                <a:latin typeface="Times New Roman" panose="02020603050405020304" pitchFamily="18" charset="0"/>
                <a:cs typeface="Times New Roman" panose="02020603050405020304" pitchFamily="18" charset="0"/>
              </a:rPr>
              <a:t>website</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gives</a:t>
            </a:r>
            <a:r>
              <a:rPr lang="fr-FR" sz="1500" dirty="0">
                <a:latin typeface="Times New Roman" panose="02020603050405020304" pitchFamily="18" charset="0"/>
                <a:cs typeface="Times New Roman" panose="02020603050405020304" pitchFamily="18" charset="0"/>
              </a:rPr>
              <a:t> us the </a:t>
            </a:r>
            <a:r>
              <a:rPr lang="fr-FR" sz="1500" dirty="0" err="1">
                <a:latin typeface="Times New Roman" panose="02020603050405020304" pitchFamily="18" charset="0"/>
                <a:cs typeface="Times New Roman" panose="02020603050405020304" pitchFamily="18" charset="0"/>
              </a:rPr>
              <a:t>choice</a:t>
            </a:r>
            <a:r>
              <a:rPr lang="fr-FR" sz="1500" dirty="0">
                <a:latin typeface="Times New Roman" panose="02020603050405020304" pitchFamily="18" charset="0"/>
                <a:cs typeface="Times New Roman" panose="02020603050405020304" pitchFamily="18" charset="0"/>
              </a:rPr>
              <a:t> of the format of the </a:t>
            </a:r>
            <a:r>
              <a:rPr lang="fr-FR" sz="1500" dirty="0" err="1">
                <a:latin typeface="Times New Roman" panose="02020603050405020304" pitchFamily="18" charset="0"/>
                <a:cs typeface="Times New Roman" panose="02020603050405020304" pitchFamily="18" charset="0"/>
              </a:rPr>
              <a:t>dataset</a:t>
            </a:r>
            <a:r>
              <a:rPr lang="fr-FR" sz="1500" dirty="0">
                <a:latin typeface="Times New Roman" panose="02020603050405020304" pitchFamily="18" charset="0"/>
                <a:cs typeface="Times New Roman" panose="02020603050405020304" pitchFamily="18" charset="0"/>
              </a:rPr>
              <a:t>. In </a:t>
            </a:r>
            <a:r>
              <a:rPr lang="fr-FR" sz="1500" dirty="0" err="1">
                <a:latin typeface="Times New Roman" panose="02020603050405020304" pitchFamily="18" charset="0"/>
                <a:cs typeface="Times New Roman" panose="02020603050405020304" pitchFamily="18" charset="0"/>
              </a:rPr>
              <a:t>our</a:t>
            </a:r>
            <a:r>
              <a:rPr lang="fr-FR" sz="1500" dirty="0">
                <a:latin typeface="Times New Roman" panose="02020603050405020304" pitchFamily="18" charset="0"/>
                <a:cs typeface="Times New Roman" panose="02020603050405020304" pitchFamily="18" charset="0"/>
              </a:rPr>
              <a:t> case, </a:t>
            </a:r>
            <a:r>
              <a:rPr lang="fr-FR" sz="1500" dirty="0" err="1">
                <a:latin typeface="Times New Roman" panose="02020603050405020304" pitchFamily="18" charset="0"/>
                <a:cs typeface="Times New Roman" panose="02020603050405020304" pitchFamily="18" charset="0"/>
              </a:rPr>
              <a:t>we</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worked</a:t>
            </a:r>
            <a:r>
              <a:rPr lang="fr-FR" sz="1500" dirty="0">
                <a:latin typeface="Times New Roman" panose="02020603050405020304" pitchFamily="18" charset="0"/>
                <a:cs typeface="Times New Roman" panose="02020603050405020304" pitchFamily="18" charset="0"/>
              </a:rPr>
              <a:t> on dataset.csv :</a:t>
            </a:r>
          </a:p>
        </p:txBody>
      </p:sp>
      <p:pic>
        <p:nvPicPr>
          <p:cNvPr id="4" name="Image 3">
            <a:extLst>
              <a:ext uri="{FF2B5EF4-FFF2-40B4-BE49-F238E27FC236}">
                <a16:creationId xmlns:a16="http://schemas.microsoft.com/office/drawing/2014/main" id="{DBA1EA45-2F9C-4E89-8DFE-B5547B3CB614}"/>
              </a:ext>
            </a:extLst>
          </p:cNvPr>
          <p:cNvPicPr>
            <a:picLocks noChangeAspect="1"/>
          </p:cNvPicPr>
          <p:nvPr/>
        </p:nvPicPr>
        <p:blipFill>
          <a:blip r:embed="rId2"/>
          <a:stretch>
            <a:fillRect/>
          </a:stretch>
        </p:blipFill>
        <p:spPr>
          <a:xfrm>
            <a:off x="1478317" y="1043284"/>
            <a:ext cx="6508456" cy="3844057"/>
          </a:xfrm>
          <a:prstGeom prst="rect">
            <a:avLst/>
          </a:prstGeom>
        </p:spPr>
      </p:pic>
    </p:spTree>
    <p:extLst>
      <p:ext uri="{BB962C8B-B14F-4D97-AF65-F5344CB8AC3E}">
        <p14:creationId xmlns:p14="http://schemas.microsoft.com/office/powerpoint/2010/main" val="27864147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AD74001-7EC9-4D7D-8BFB-EEBD0E67BAC9}"/>
              </a:ext>
            </a:extLst>
          </p:cNvPr>
          <p:cNvSpPr>
            <a:spLocks noGrp="1"/>
          </p:cNvSpPr>
          <p:nvPr>
            <p:ph type="title"/>
          </p:nvPr>
        </p:nvSpPr>
        <p:spPr>
          <a:xfrm>
            <a:off x="677929" y="557303"/>
            <a:ext cx="5105837" cy="557820"/>
          </a:xfrm>
        </p:spPr>
        <p:txBody>
          <a:bodyPr/>
          <a:lstStyle/>
          <a:p>
            <a:r>
              <a:rPr lang="fr-FR" sz="2000" b="1" dirty="0" err="1">
                <a:solidFill>
                  <a:schemeClr val="tx1"/>
                </a:solidFill>
                <a:latin typeface="Times New Roman" panose="02020603050405020304" pitchFamily="18" charset="0"/>
                <a:cs typeface="Times New Roman" panose="02020603050405020304" pitchFamily="18" charset="0"/>
              </a:rPr>
              <a:t>Features</a:t>
            </a:r>
            <a:r>
              <a:rPr lang="fr-FR" sz="2000" b="1" dirty="0">
                <a:solidFill>
                  <a:schemeClr val="tx1"/>
                </a:solidFill>
                <a:latin typeface="Times New Roman" panose="02020603050405020304" pitchFamily="18" charset="0"/>
                <a:cs typeface="Times New Roman" panose="02020603050405020304" pitchFamily="18" charset="0"/>
              </a:rPr>
              <a:t> Extraction </a:t>
            </a:r>
            <a:r>
              <a:rPr lang="fr-FR" sz="1400" b="1" dirty="0">
                <a:solidFill>
                  <a:schemeClr val="tx1"/>
                </a:solidFill>
                <a:latin typeface="Times New Roman" panose="02020603050405020304" pitchFamily="18" charset="0"/>
                <a:cs typeface="Times New Roman" panose="02020603050405020304" pitchFamily="18" charset="0"/>
              </a:rPr>
              <a:t>:</a:t>
            </a:r>
            <a:br>
              <a:rPr lang="fr-FR" sz="1400" dirty="0"/>
            </a:br>
            <a:endParaRPr lang="fr-FR" sz="2000" b="1" dirty="0">
              <a:latin typeface="Times New Roman" panose="02020603050405020304" pitchFamily="18" charset="0"/>
              <a:cs typeface="Times New Roman" panose="02020603050405020304" pitchFamily="18" charset="0"/>
            </a:endParaRPr>
          </a:p>
        </p:txBody>
      </p:sp>
      <p:sp>
        <p:nvSpPr>
          <p:cNvPr id="4" name="Espace réservé du texte 2">
            <a:extLst>
              <a:ext uri="{FF2B5EF4-FFF2-40B4-BE49-F238E27FC236}">
                <a16:creationId xmlns:a16="http://schemas.microsoft.com/office/drawing/2014/main" id="{829E3C31-5837-4155-B1D4-FC85C3667BE6}"/>
              </a:ext>
            </a:extLst>
          </p:cNvPr>
          <p:cNvSpPr>
            <a:spLocks noGrp="1"/>
          </p:cNvSpPr>
          <p:nvPr>
            <p:ph type="body" idx="1"/>
          </p:nvPr>
        </p:nvSpPr>
        <p:spPr>
          <a:xfrm>
            <a:off x="364273" y="1115123"/>
            <a:ext cx="8415454" cy="2587082"/>
          </a:xfrm>
        </p:spPr>
        <p:txBody>
          <a:bodyPr>
            <a:noAutofit/>
          </a:bodyPr>
          <a:lstStyle/>
          <a:p>
            <a:pPr algn="just">
              <a:lnSpc>
                <a:spcPct val="170000"/>
              </a:lnSpc>
            </a:pPr>
            <a:r>
              <a:rPr lang="en-US" sz="1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Data characteristics, also known as "features", are the variables used by machine learning algorithms to make predictions. The choice of features is essential, as it can have a significant impact on model performance. Careful selection of features relevant to the specific problem is important, as it enables a better understanding of the relationships between variables and improves the model's ability to generalize and produce accurate predictions. In short, choosing the right features contributes to the efficiency and accuracy of machine learning models.</a:t>
            </a:r>
            <a:endParaRPr lang="fr-FR" sz="1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14492445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2">
            <a:extLst>
              <a:ext uri="{FF2B5EF4-FFF2-40B4-BE49-F238E27FC236}">
                <a16:creationId xmlns:a16="http://schemas.microsoft.com/office/drawing/2014/main" id="{B3261851-7DF5-4BC9-A23A-7A06E4F6FDE8}"/>
              </a:ext>
            </a:extLst>
          </p:cNvPr>
          <p:cNvSpPr>
            <a:spLocks noGrp="1"/>
          </p:cNvSpPr>
          <p:nvPr>
            <p:ph type="body" idx="1"/>
          </p:nvPr>
        </p:nvSpPr>
        <p:spPr>
          <a:xfrm>
            <a:off x="483220" y="579863"/>
            <a:ext cx="8155258" cy="1574089"/>
          </a:xfrm>
        </p:spPr>
        <p:txBody>
          <a:bodyPr>
            <a:normAutofit/>
          </a:bodyPr>
          <a:lstStyle/>
          <a:p>
            <a:pPr algn="just">
              <a:lnSpc>
                <a:spcPct val="150000"/>
              </a:lnSpc>
            </a:pPr>
            <a:r>
              <a:rPr lang="en-US" sz="1500" dirty="0">
                <a:solidFill>
                  <a:schemeClr val="tx1"/>
                </a:solidFill>
                <a:latin typeface="Times New Roman" panose="02020603050405020304" pitchFamily="18" charset="0"/>
                <a:cs typeface="Times New Roman" panose="02020603050405020304" pitchFamily="18" charset="0"/>
              </a:rPr>
              <a:t>During this stage, the training data is provided to the machine learning model. The algorithm then adjusts the model's internal parameters to minimize the discrepancy between the model's predictions and the actual training data.</a:t>
            </a:r>
            <a:endParaRPr lang="fr-FR" sz="1500" dirty="0">
              <a:solidFill>
                <a:schemeClr val="tx1"/>
              </a:solidFill>
              <a:latin typeface="Times New Roman" panose="02020603050405020304" pitchFamily="18" charset="0"/>
              <a:cs typeface="Times New Roman" panose="02020603050405020304" pitchFamily="18" charset="0"/>
            </a:endParaRPr>
          </a:p>
        </p:txBody>
      </p:sp>
      <p:pic>
        <p:nvPicPr>
          <p:cNvPr id="5" name="Image 4">
            <a:extLst>
              <a:ext uri="{FF2B5EF4-FFF2-40B4-BE49-F238E27FC236}">
                <a16:creationId xmlns:a16="http://schemas.microsoft.com/office/drawing/2014/main" id="{09C9CEE4-D6CB-4E0A-8AEC-F6438736A2B9}"/>
              </a:ext>
            </a:extLst>
          </p:cNvPr>
          <p:cNvPicPr>
            <a:picLocks noChangeAspect="1"/>
          </p:cNvPicPr>
          <p:nvPr/>
        </p:nvPicPr>
        <p:blipFill>
          <a:blip r:embed="rId2"/>
          <a:stretch>
            <a:fillRect/>
          </a:stretch>
        </p:blipFill>
        <p:spPr>
          <a:xfrm>
            <a:off x="1894816" y="1776949"/>
            <a:ext cx="5354368" cy="3007051"/>
          </a:xfrm>
          <a:prstGeom prst="rect">
            <a:avLst/>
          </a:prstGeom>
        </p:spPr>
      </p:pic>
    </p:spTree>
    <p:extLst>
      <p:ext uri="{BB962C8B-B14F-4D97-AF65-F5344CB8AC3E}">
        <p14:creationId xmlns:p14="http://schemas.microsoft.com/office/powerpoint/2010/main" val="32892980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2">
            <a:extLst>
              <a:ext uri="{FF2B5EF4-FFF2-40B4-BE49-F238E27FC236}">
                <a16:creationId xmlns:a16="http://schemas.microsoft.com/office/drawing/2014/main" id="{85FE0ACC-4992-4781-B51D-9220DD798E82}"/>
              </a:ext>
            </a:extLst>
          </p:cNvPr>
          <p:cNvSpPr>
            <a:spLocks noGrp="1"/>
          </p:cNvSpPr>
          <p:nvPr>
            <p:ph type="title"/>
          </p:nvPr>
        </p:nvSpPr>
        <p:spPr>
          <a:xfrm>
            <a:off x="714375" y="534988"/>
            <a:ext cx="7715250" cy="708025"/>
          </a:xfrm>
        </p:spPr>
        <p:txBody>
          <a:bodyPr>
            <a:normAutofit/>
          </a:bodyPr>
          <a:lstStyle/>
          <a:p>
            <a:pPr>
              <a:lnSpc>
                <a:spcPct val="150000"/>
              </a:lnSpc>
            </a:pPr>
            <a:r>
              <a:rPr lang="fr-FR" sz="2000" b="1" dirty="0">
                <a:solidFill>
                  <a:schemeClr val="tx1"/>
                </a:solidFill>
                <a:latin typeface="Times New Roman" panose="02020603050405020304" pitchFamily="18" charset="0"/>
                <a:cs typeface="Times New Roman" panose="02020603050405020304" pitchFamily="18" charset="0"/>
              </a:rPr>
              <a:t>Model training and </a:t>
            </a:r>
            <a:r>
              <a:rPr lang="fr-FR" sz="2000" b="1" dirty="0" err="1">
                <a:solidFill>
                  <a:schemeClr val="tx1"/>
                </a:solidFill>
                <a:latin typeface="Times New Roman" panose="02020603050405020304" pitchFamily="18" charset="0"/>
                <a:cs typeface="Times New Roman" panose="02020603050405020304" pitchFamily="18" charset="0"/>
              </a:rPr>
              <a:t>evaluation</a:t>
            </a:r>
            <a:r>
              <a:rPr lang="fr-FR" sz="2000" b="1" dirty="0">
                <a:solidFill>
                  <a:schemeClr val="tx1"/>
                </a:solidFill>
                <a:latin typeface="Times New Roman" panose="02020603050405020304" pitchFamily="18" charset="0"/>
                <a:cs typeface="Times New Roman" panose="02020603050405020304" pitchFamily="18" charset="0"/>
              </a:rPr>
              <a:t> :</a:t>
            </a:r>
          </a:p>
        </p:txBody>
      </p:sp>
      <p:sp>
        <p:nvSpPr>
          <p:cNvPr id="5" name="Espace réservé du texte 2">
            <a:extLst>
              <a:ext uri="{FF2B5EF4-FFF2-40B4-BE49-F238E27FC236}">
                <a16:creationId xmlns:a16="http://schemas.microsoft.com/office/drawing/2014/main" id="{614EB4EF-0CF1-4B5F-A03A-0F8B1F74FB4D}"/>
              </a:ext>
            </a:extLst>
          </p:cNvPr>
          <p:cNvSpPr txBox="1">
            <a:spLocks/>
          </p:cNvSpPr>
          <p:nvPr/>
        </p:nvSpPr>
        <p:spPr>
          <a:xfrm>
            <a:off x="662336" y="1473472"/>
            <a:ext cx="7715250" cy="199827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just">
              <a:lnSpc>
                <a:spcPct val="150000"/>
              </a:lnSpc>
            </a:pPr>
            <a:r>
              <a:rPr lang="en-US" sz="1500" dirty="0">
                <a:solidFill>
                  <a:schemeClr val="tx1"/>
                </a:solidFill>
                <a:latin typeface="Times New Roman" panose="02020603050405020304" pitchFamily="18" charset="0"/>
                <a:cs typeface="Times New Roman" panose="02020603050405020304" pitchFamily="18" charset="0"/>
              </a:rPr>
              <a:t>Once you are satisfied with the model's performance, you can proceed to a more thorough evaluation by testing it with new </a:t>
            </a:r>
            <a:r>
              <a:rPr lang="en-US" sz="1500" dirty="0" err="1">
                <a:solidFill>
                  <a:schemeClr val="tx1"/>
                </a:solidFill>
                <a:latin typeface="Times New Roman" panose="02020603050405020304" pitchFamily="18" charset="0"/>
                <a:cs typeface="Times New Roman" panose="02020603050405020304" pitchFamily="18" charset="0"/>
              </a:rPr>
              <a:t>data.This</a:t>
            </a:r>
            <a:r>
              <a:rPr lang="en-US" sz="1500" dirty="0">
                <a:solidFill>
                  <a:schemeClr val="tx1"/>
                </a:solidFill>
                <a:latin typeface="Times New Roman" panose="02020603050405020304" pitchFamily="18" charset="0"/>
                <a:cs typeface="Times New Roman" panose="02020603050405020304" pitchFamily="18" charset="0"/>
              </a:rPr>
              <a:t> allows you to measure the model's actual performance and determine whether it meets the requirements of the problem, by evaluating its ability to generalize and produce accurate </a:t>
            </a:r>
            <a:r>
              <a:rPr lang="en-US" sz="1500" dirty="0" err="1">
                <a:solidFill>
                  <a:schemeClr val="tx1"/>
                </a:solidFill>
                <a:latin typeface="Times New Roman" panose="02020603050405020304" pitchFamily="18" charset="0"/>
                <a:cs typeface="Times New Roman" panose="02020603050405020304" pitchFamily="18" charset="0"/>
              </a:rPr>
              <a:t>results.requirements</a:t>
            </a:r>
            <a:r>
              <a:rPr lang="en-US" sz="1500" dirty="0">
                <a:solidFill>
                  <a:schemeClr val="tx1"/>
                </a:solidFill>
                <a:latin typeface="Times New Roman" panose="02020603050405020304" pitchFamily="18" charset="0"/>
                <a:cs typeface="Times New Roman" panose="02020603050405020304" pitchFamily="18" charset="0"/>
              </a:rPr>
              <a:t> of the problem, by assessing its ability to generalize and produce accurate results on unknown data.</a:t>
            </a:r>
            <a:endParaRPr lang="fr-FR" sz="15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46277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7945581-55EF-4598-BFAC-135F4029FE24}"/>
              </a:ext>
            </a:extLst>
          </p:cNvPr>
          <p:cNvSpPr>
            <a:spLocks noGrp="1"/>
          </p:cNvSpPr>
          <p:nvPr>
            <p:ph type="title"/>
          </p:nvPr>
        </p:nvSpPr>
        <p:spPr>
          <a:xfrm>
            <a:off x="715050" y="222559"/>
            <a:ext cx="7713900" cy="707400"/>
          </a:xfrm>
        </p:spPr>
        <p:txBody>
          <a:bodyPr/>
          <a:lstStyle/>
          <a:p>
            <a:r>
              <a:rPr lang="fr-FR" sz="2000" b="1" dirty="0" err="1">
                <a:latin typeface="Times New Roman" panose="02020603050405020304" pitchFamily="18" charset="0"/>
                <a:cs typeface="Times New Roman" panose="02020603050405020304" pitchFamily="18" charset="0"/>
              </a:rPr>
              <a:t>Results</a:t>
            </a:r>
            <a:r>
              <a:rPr lang="fr-FR" sz="2000" b="1" dirty="0">
                <a:latin typeface="Times New Roman" panose="02020603050405020304" pitchFamily="18" charset="0"/>
                <a:cs typeface="Times New Roman" panose="02020603050405020304" pitchFamily="18" charset="0"/>
              </a:rPr>
              <a:t> and </a:t>
            </a:r>
            <a:r>
              <a:rPr lang="fr-FR" sz="2000" b="1" dirty="0" err="1">
                <a:latin typeface="Times New Roman" panose="02020603050405020304" pitchFamily="18" charset="0"/>
                <a:cs typeface="Times New Roman" panose="02020603050405020304" pitchFamily="18" charset="0"/>
              </a:rPr>
              <a:t>analysis</a:t>
            </a:r>
            <a:endParaRPr lang="fr-FR" sz="2000" b="1" dirty="0">
              <a:latin typeface="Times New Roman" panose="02020603050405020304" pitchFamily="18" charset="0"/>
              <a:cs typeface="Times New Roman" panose="02020603050405020304" pitchFamily="18" charset="0"/>
            </a:endParaRPr>
          </a:p>
        </p:txBody>
      </p:sp>
      <p:sp>
        <p:nvSpPr>
          <p:cNvPr id="3" name="Espace réservé du texte 2">
            <a:extLst>
              <a:ext uri="{FF2B5EF4-FFF2-40B4-BE49-F238E27FC236}">
                <a16:creationId xmlns:a16="http://schemas.microsoft.com/office/drawing/2014/main" id="{AD2C5EE0-6A2D-41BE-8097-48FA91FE4BE8}"/>
              </a:ext>
            </a:extLst>
          </p:cNvPr>
          <p:cNvSpPr>
            <a:spLocks noGrp="1"/>
          </p:cNvSpPr>
          <p:nvPr>
            <p:ph type="body" idx="1"/>
          </p:nvPr>
        </p:nvSpPr>
        <p:spPr>
          <a:xfrm>
            <a:off x="1172505" y="1034294"/>
            <a:ext cx="2856802" cy="617574"/>
          </a:xfrm>
        </p:spPr>
        <p:txBody>
          <a:bodyPr/>
          <a:lstStyle/>
          <a:p>
            <a:r>
              <a:rPr lang="fr-FR" sz="1500" dirty="0" err="1">
                <a:latin typeface="Times New Roman" panose="02020603050405020304" pitchFamily="18" charset="0"/>
                <a:cs typeface="Times New Roman" panose="02020603050405020304" pitchFamily="18" charset="0"/>
              </a:rPr>
              <a:t>Reviews</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Dataser</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graphic</a:t>
            </a:r>
            <a:r>
              <a:rPr lang="fr-FR" sz="1500" dirty="0">
                <a:latin typeface="Times New Roman" panose="02020603050405020304" pitchFamily="18" charset="0"/>
                <a:cs typeface="Times New Roman" panose="02020603050405020304" pitchFamily="18" charset="0"/>
              </a:rPr>
              <a:t>:</a:t>
            </a:r>
          </a:p>
        </p:txBody>
      </p:sp>
      <p:sp>
        <p:nvSpPr>
          <p:cNvPr id="6" name="Espace réservé du texte 2">
            <a:extLst>
              <a:ext uri="{FF2B5EF4-FFF2-40B4-BE49-F238E27FC236}">
                <a16:creationId xmlns:a16="http://schemas.microsoft.com/office/drawing/2014/main" id="{40B83552-7DDB-43E3-9E75-F95D656DE747}"/>
              </a:ext>
            </a:extLst>
          </p:cNvPr>
          <p:cNvSpPr txBox="1">
            <a:spLocks/>
          </p:cNvSpPr>
          <p:nvPr/>
        </p:nvSpPr>
        <p:spPr>
          <a:xfrm>
            <a:off x="863733" y="576259"/>
            <a:ext cx="7425340" cy="4570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139700" indent="0">
              <a:buFont typeface="Golos Text"/>
              <a:buNone/>
            </a:pPr>
            <a:r>
              <a:rPr lang="fr-FR" sz="1500" dirty="0">
                <a:latin typeface="Times New Roman" panose="02020603050405020304" pitchFamily="18" charset="0"/>
                <a:cs typeface="Times New Roman" panose="02020603050405020304" pitchFamily="18" charset="0"/>
              </a:rPr>
              <a:t>In the end, </a:t>
            </a:r>
            <a:r>
              <a:rPr lang="fr-FR" sz="1500" dirty="0" err="1">
                <a:latin typeface="Times New Roman" panose="02020603050405020304" pitchFamily="18" charset="0"/>
                <a:cs typeface="Times New Roman" panose="02020603050405020304" pitchFamily="18" charset="0"/>
              </a:rPr>
              <a:t>we</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conclude</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our</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project</a:t>
            </a:r>
            <a:r>
              <a:rPr lang="fr-FR" sz="1500" dirty="0">
                <a:latin typeface="Times New Roman" panose="02020603050405020304" pitchFamily="18" charset="0"/>
                <a:cs typeface="Times New Roman" panose="02020603050405020304" pitchFamily="18" charset="0"/>
              </a:rPr>
              <a:t> by </a:t>
            </a:r>
            <a:r>
              <a:rPr lang="fr-FR" sz="1500" dirty="0" err="1">
                <a:latin typeface="Times New Roman" panose="02020603050405020304" pitchFamily="18" charset="0"/>
                <a:cs typeface="Times New Roman" panose="02020603050405020304" pitchFamily="18" charset="0"/>
              </a:rPr>
              <a:t>analysing</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these</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graphics</a:t>
            </a:r>
            <a:r>
              <a:rPr lang="fr-FR" sz="1500" dirty="0">
                <a:latin typeface="Times New Roman" panose="02020603050405020304" pitchFamily="18" charset="0"/>
                <a:cs typeface="Times New Roman" panose="02020603050405020304" pitchFamily="18" charset="0"/>
              </a:rPr>
              <a:t> :</a:t>
            </a:r>
          </a:p>
        </p:txBody>
      </p:sp>
      <p:pic>
        <p:nvPicPr>
          <p:cNvPr id="8" name="Image 7">
            <a:extLst>
              <a:ext uri="{FF2B5EF4-FFF2-40B4-BE49-F238E27FC236}">
                <a16:creationId xmlns:a16="http://schemas.microsoft.com/office/drawing/2014/main" id="{1E487EEF-76DC-4382-A3B0-7EE3F23D0C5C}"/>
              </a:ext>
            </a:extLst>
          </p:cNvPr>
          <p:cNvPicPr>
            <a:picLocks noChangeAspect="1"/>
          </p:cNvPicPr>
          <p:nvPr/>
        </p:nvPicPr>
        <p:blipFill>
          <a:blip r:embed="rId2"/>
          <a:stretch>
            <a:fillRect/>
          </a:stretch>
        </p:blipFill>
        <p:spPr>
          <a:xfrm>
            <a:off x="1662307" y="1429310"/>
            <a:ext cx="5819385" cy="3491631"/>
          </a:xfrm>
          <a:prstGeom prst="rect">
            <a:avLst/>
          </a:prstGeom>
        </p:spPr>
      </p:pic>
    </p:spTree>
    <p:extLst>
      <p:ext uri="{BB962C8B-B14F-4D97-AF65-F5344CB8AC3E}">
        <p14:creationId xmlns:p14="http://schemas.microsoft.com/office/powerpoint/2010/main" val="25108775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E96A2A59-F9E9-4C3E-B23D-2A5AA5E41C92}"/>
              </a:ext>
            </a:extLst>
          </p:cNvPr>
          <p:cNvSpPr>
            <a:spLocks noGrp="1"/>
          </p:cNvSpPr>
          <p:nvPr>
            <p:ph type="body" idx="1"/>
          </p:nvPr>
        </p:nvSpPr>
        <p:spPr>
          <a:xfrm>
            <a:off x="1147196" y="260195"/>
            <a:ext cx="5798636" cy="661639"/>
          </a:xfrm>
        </p:spPr>
        <p:txBody>
          <a:bodyPr/>
          <a:lstStyle/>
          <a:p>
            <a:r>
              <a:rPr lang="fr-FR" sz="1500" dirty="0">
                <a:latin typeface="Times New Roman" panose="02020603050405020304" pitchFamily="18" charset="0"/>
                <a:cs typeface="Times New Roman" panose="02020603050405020304" pitchFamily="18" charset="0"/>
              </a:rPr>
              <a:t>The </a:t>
            </a:r>
            <a:r>
              <a:rPr lang="fr-FR" sz="1500" dirty="0" err="1">
                <a:latin typeface="Times New Roman" panose="02020603050405020304" pitchFamily="18" charset="0"/>
                <a:cs typeface="Times New Roman" panose="02020603050405020304" pitchFamily="18" charset="0"/>
              </a:rPr>
              <a:t>experimental</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result</a:t>
            </a:r>
            <a:r>
              <a:rPr lang="fr-FR" sz="1500" dirty="0">
                <a:latin typeface="Times New Roman" panose="02020603050405020304" pitchFamily="18" charset="0"/>
                <a:cs typeface="Times New Roman" panose="02020603050405020304" pitchFamily="18" charset="0"/>
              </a:rPr>
              <a:t> of </a:t>
            </a:r>
            <a:r>
              <a:rPr lang="fr-FR" sz="1500" dirty="0" err="1">
                <a:latin typeface="Times New Roman" panose="02020603050405020304" pitchFamily="18" charset="0"/>
                <a:cs typeface="Times New Roman" panose="02020603050405020304" pitchFamily="18" charset="0"/>
              </a:rPr>
              <a:t>Decision</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Tree</a:t>
            </a:r>
            <a:r>
              <a:rPr lang="fr-FR" sz="1500" dirty="0">
                <a:latin typeface="Times New Roman" panose="02020603050405020304" pitchFamily="18" charset="0"/>
                <a:cs typeface="Times New Roman" panose="02020603050405020304" pitchFamily="18" charset="0"/>
              </a:rPr>
              <a:t> model:</a:t>
            </a:r>
          </a:p>
        </p:txBody>
      </p:sp>
      <p:pic>
        <p:nvPicPr>
          <p:cNvPr id="6" name="Image 5">
            <a:extLst>
              <a:ext uri="{FF2B5EF4-FFF2-40B4-BE49-F238E27FC236}">
                <a16:creationId xmlns:a16="http://schemas.microsoft.com/office/drawing/2014/main" id="{2CF58EBD-9750-4941-86D4-37F7176E8877}"/>
              </a:ext>
            </a:extLst>
          </p:cNvPr>
          <p:cNvPicPr>
            <a:picLocks noChangeAspect="1"/>
          </p:cNvPicPr>
          <p:nvPr/>
        </p:nvPicPr>
        <p:blipFill>
          <a:blip r:embed="rId2"/>
          <a:stretch>
            <a:fillRect/>
          </a:stretch>
        </p:blipFill>
        <p:spPr>
          <a:xfrm>
            <a:off x="1508086" y="847492"/>
            <a:ext cx="6410324" cy="3846194"/>
          </a:xfrm>
          <a:prstGeom prst="rect">
            <a:avLst/>
          </a:prstGeom>
        </p:spPr>
      </p:pic>
    </p:spTree>
    <p:extLst>
      <p:ext uri="{BB962C8B-B14F-4D97-AF65-F5344CB8AC3E}">
        <p14:creationId xmlns:p14="http://schemas.microsoft.com/office/powerpoint/2010/main" val="25071598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7AFA650D-3BF9-4C5F-BD40-104DEA7CAF7D}"/>
              </a:ext>
            </a:extLst>
          </p:cNvPr>
          <p:cNvSpPr>
            <a:spLocks noGrp="1"/>
          </p:cNvSpPr>
          <p:nvPr>
            <p:ph type="body" idx="1"/>
          </p:nvPr>
        </p:nvSpPr>
        <p:spPr>
          <a:xfrm>
            <a:off x="767139" y="677455"/>
            <a:ext cx="5046363" cy="504574"/>
          </a:xfrm>
        </p:spPr>
        <p:txBody>
          <a:bodyPr/>
          <a:lstStyle/>
          <a:p>
            <a:r>
              <a:rPr lang="fr-FR" sz="1500" dirty="0">
                <a:latin typeface="Times New Roman" panose="02020603050405020304" pitchFamily="18" charset="0"/>
                <a:cs typeface="Times New Roman" panose="02020603050405020304" pitchFamily="18" charset="0"/>
              </a:rPr>
              <a:t>The </a:t>
            </a:r>
            <a:r>
              <a:rPr lang="fr-FR" sz="1500" dirty="0" err="1">
                <a:latin typeface="Times New Roman" panose="02020603050405020304" pitchFamily="18" charset="0"/>
                <a:cs typeface="Times New Roman" panose="02020603050405020304" pitchFamily="18" charset="0"/>
              </a:rPr>
              <a:t>experimental</a:t>
            </a:r>
            <a:r>
              <a:rPr lang="fr-FR" sz="1500" dirty="0">
                <a:latin typeface="Times New Roman" panose="02020603050405020304" pitchFamily="18" charset="0"/>
                <a:cs typeface="Times New Roman" panose="02020603050405020304" pitchFamily="18" charset="0"/>
              </a:rPr>
              <a:t> </a:t>
            </a:r>
            <a:r>
              <a:rPr lang="fr-FR" sz="1500" dirty="0" err="1">
                <a:latin typeface="Times New Roman" panose="02020603050405020304" pitchFamily="18" charset="0"/>
                <a:cs typeface="Times New Roman" panose="02020603050405020304" pitchFamily="18" charset="0"/>
              </a:rPr>
              <a:t>result</a:t>
            </a:r>
            <a:r>
              <a:rPr lang="fr-FR" sz="1500" dirty="0">
                <a:latin typeface="Times New Roman" panose="02020603050405020304" pitchFamily="18" charset="0"/>
                <a:cs typeface="Times New Roman" panose="02020603050405020304" pitchFamily="18" charset="0"/>
              </a:rPr>
              <a:t> of k-NN model:</a:t>
            </a:r>
          </a:p>
          <a:p>
            <a:endParaRPr lang="fr-FR" sz="1500" dirty="0">
              <a:latin typeface="Times New Roman" panose="02020603050405020304" pitchFamily="18" charset="0"/>
              <a:cs typeface="Times New Roman" panose="02020603050405020304" pitchFamily="18" charset="0"/>
            </a:endParaRPr>
          </a:p>
        </p:txBody>
      </p:sp>
      <p:pic>
        <p:nvPicPr>
          <p:cNvPr id="9" name="Image 8">
            <a:extLst>
              <a:ext uri="{FF2B5EF4-FFF2-40B4-BE49-F238E27FC236}">
                <a16:creationId xmlns:a16="http://schemas.microsoft.com/office/drawing/2014/main" id="{4970F1E4-7E27-4B28-8D91-80DC27A2D528}"/>
              </a:ext>
            </a:extLst>
          </p:cNvPr>
          <p:cNvPicPr>
            <a:picLocks noChangeAspect="1"/>
          </p:cNvPicPr>
          <p:nvPr/>
        </p:nvPicPr>
        <p:blipFill>
          <a:blip r:embed="rId2"/>
          <a:stretch>
            <a:fillRect/>
          </a:stretch>
        </p:blipFill>
        <p:spPr>
          <a:xfrm>
            <a:off x="1063083" y="1096409"/>
            <a:ext cx="7017834" cy="3827909"/>
          </a:xfrm>
          <a:prstGeom prst="rect">
            <a:avLst/>
          </a:prstGeom>
        </p:spPr>
      </p:pic>
    </p:spTree>
    <p:extLst>
      <p:ext uri="{BB962C8B-B14F-4D97-AF65-F5344CB8AC3E}">
        <p14:creationId xmlns:p14="http://schemas.microsoft.com/office/powerpoint/2010/main" val="30251313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F321E9-9E1F-4CFB-B979-81282572334C}"/>
              </a:ext>
            </a:extLst>
          </p:cNvPr>
          <p:cNvSpPr>
            <a:spLocks noGrp="1"/>
          </p:cNvSpPr>
          <p:nvPr>
            <p:ph type="title"/>
          </p:nvPr>
        </p:nvSpPr>
        <p:spPr/>
        <p:txBody>
          <a:bodyPr/>
          <a:lstStyle/>
          <a:p>
            <a:r>
              <a:rPr lang="fr-FR" dirty="0"/>
              <a:t>Conclusion</a:t>
            </a:r>
          </a:p>
        </p:txBody>
      </p:sp>
      <p:sp>
        <p:nvSpPr>
          <p:cNvPr id="3" name="Espace réservé du texte 2">
            <a:extLst>
              <a:ext uri="{FF2B5EF4-FFF2-40B4-BE49-F238E27FC236}">
                <a16:creationId xmlns:a16="http://schemas.microsoft.com/office/drawing/2014/main" id="{459481CD-6A6F-4785-8342-54B707D3976D}"/>
              </a:ext>
            </a:extLst>
          </p:cNvPr>
          <p:cNvSpPr>
            <a:spLocks noGrp="1"/>
          </p:cNvSpPr>
          <p:nvPr>
            <p:ph type="body" idx="1"/>
          </p:nvPr>
        </p:nvSpPr>
        <p:spPr>
          <a:xfrm>
            <a:off x="535259" y="1242450"/>
            <a:ext cx="8184995" cy="3366000"/>
          </a:xfrm>
        </p:spPr>
        <p:txBody>
          <a:bodyPr/>
          <a:lstStyle/>
          <a:p>
            <a:pPr marL="139700" indent="0" algn="just">
              <a:lnSpc>
                <a:spcPct val="150000"/>
              </a:lnSpc>
              <a:buNone/>
            </a:pPr>
            <a:r>
              <a:rPr lang="en-US" sz="1500" dirty="0">
                <a:latin typeface="Times New Roman" panose="02020603050405020304" pitchFamily="18" charset="0"/>
                <a:cs typeface="Times New Roman" panose="02020603050405020304" pitchFamily="18" charset="0"/>
              </a:rPr>
              <a:t>In the digital era, sentiment analysis and opinion mining are crucial for informed decision-making across industries. This study focused on analyzing product reviews from Amazon, encompassing cameras, laptops, mobile phones, tablets, TVs, and video surveillance devices. By employing a lexicon-based approach and utilizing machine learning techniques such as k-NN and Decision Trees, sentiment analysis was performed on the reviews. The Decision Tree classifier achieved 62,06% accuracy for laptop reviews, while the k-NN classifier achieved an impressive accuracy of 34,48%. Future research can explore aspect-level sentiment analysis to gain deeper insights into specific aspects like laptop quality, CPU performance, screen resolution, size, and battery life. Aspect-level analysis offers a granular approach that holds promise for enhancing sentiment analysis results.</a:t>
            </a:r>
            <a:endParaRPr lang="fr-FR"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6553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235323-80D7-4ED7-BE53-AC288A0EF887}"/>
              </a:ext>
            </a:extLst>
          </p:cNvPr>
          <p:cNvSpPr>
            <a:spLocks noGrp="1"/>
          </p:cNvSpPr>
          <p:nvPr>
            <p:ph type="title"/>
          </p:nvPr>
        </p:nvSpPr>
        <p:spPr/>
        <p:txBody>
          <a:bodyPr/>
          <a:lstStyle/>
          <a:p>
            <a:r>
              <a:rPr lang="fr-FR" sz="2000" b="1" dirty="0" err="1">
                <a:latin typeface="Times New Roman" panose="02020603050405020304" pitchFamily="18" charset="0"/>
                <a:cs typeface="Times New Roman" panose="02020603050405020304" pitchFamily="18" charset="0"/>
              </a:rPr>
              <a:t>References</a:t>
            </a:r>
            <a:r>
              <a:rPr lang="fr-FR" sz="2000" b="1" dirty="0">
                <a:latin typeface="Times New Roman" panose="02020603050405020304" pitchFamily="18" charset="0"/>
                <a:cs typeface="Times New Roman" panose="02020603050405020304" pitchFamily="18" charset="0"/>
              </a:rPr>
              <a:t>:</a:t>
            </a:r>
          </a:p>
        </p:txBody>
      </p:sp>
      <p:sp>
        <p:nvSpPr>
          <p:cNvPr id="3" name="Espace réservé du texte 2">
            <a:extLst>
              <a:ext uri="{FF2B5EF4-FFF2-40B4-BE49-F238E27FC236}">
                <a16:creationId xmlns:a16="http://schemas.microsoft.com/office/drawing/2014/main" id="{4CF14418-E00D-4EAA-965E-D045097866B3}"/>
              </a:ext>
            </a:extLst>
          </p:cNvPr>
          <p:cNvSpPr>
            <a:spLocks noGrp="1"/>
          </p:cNvSpPr>
          <p:nvPr>
            <p:ph type="body" idx="1"/>
          </p:nvPr>
        </p:nvSpPr>
        <p:spPr/>
        <p:txBody>
          <a:bodyPr/>
          <a:lstStyle/>
          <a:p>
            <a:pPr algn="just"/>
            <a:r>
              <a:rPr lang="en-US" sz="1500" dirty="0">
                <a:latin typeface="Times New Roman" panose="02020603050405020304" pitchFamily="18" charset="0"/>
                <a:cs typeface="Times New Roman" panose="02020603050405020304" pitchFamily="18" charset="0"/>
              </a:rPr>
              <a:t>"Aspect and Sentiment Unification Model for Online Review Analysis" Authors: Bing Liu, </a:t>
            </a:r>
            <a:r>
              <a:rPr lang="en-US" sz="1500" dirty="0" err="1">
                <a:latin typeface="Times New Roman" panose="02020603050405020304" pitchFamily="18" charset="0"/>
                <a:cs typeface="Times New Roman" panose="02020603050405020304" pitchFamily="18" charset="0"/>
              </a:rPr>
              <a:t>Minqing</a:t>
            </a:r>
            <a:r>
              <a:rPr lang="en-US" sz="1500" dirty="0">
                <a:latin typeface="Times New Roman" panose="02020603050405020304" pitchFamily="18" charset="0"/>
                <a:cs typeface="Times New Roman" panose="02020603050405020304" pitchFamily="18" charset="0"/>
              </a:rPr>
              <a:t> Hu, </a:t>
            </a:r>
            <a:r>
              <a:rPr lang="en-US" sz="1500" dirty="0" err="1">
                <a:latin typeface="Times New Roman" panose="02020603050405020304" pitchFamily="18" charset="0"/>
                <a:cs typeface="Times New Roman" panose="02020603050405020304" pitchFamily="18" charset="0"/>
              </a:rPr>
              <a:t>Junsheng</a:t>
            </a:r>
            <a:r>
              <a:rPr lang="en-US" sz="1500" dirty="0">
                <a:latin typeface="Times New Roman" panose="02020603050405020304" pitchFamily="18" charset="0"/>
                <a:cs typeface="Times New Roman" panose="02020603050405020304" pitchFamily="18" charset="0"/>
              </a:rPr>
              <a:t> Cheng Published: 2005 Source: Proceedings of the 2005 ACM SIGIR International Conference on Research and Development in Information Retrieval</a:t>
            </a:r>
          </a:p>
          <a:p>
            <a:pPr algn="just"/>
            <a:endParaRPr lang="en-US" sz="1500" dirty="0">
              <a:latin typeface="Times New Roman" panose="02020603050405020304" pitchFamily="18" charset="0"/>
              <a:cs typeface="Times New Roman" panose="02020603050405020304" pitchFamily="18" charset="0"/>
            </a:endParaRPr>
          </a:p>
          <a:p>
            <a:pPr algn="just"/>
            <a:r>
              <a:rPr lang="en-US" sz="1500" dirty="0">
                <a:latin typeface="Times New Roman" panose="02020603050405020304" pitchFamily="18" charset="0"/>
                <a:cs typeface="Times New Roman" panose="02020603050405020304" pitchFamily="18" charset="0"/>
              </a:rPr>
              <a:t>"Mining and Summarizing Customer Reviews" Authors: </a:t>
            </a:r>
            <a:r>
              <a:rPr lang="en-US" sz="1500" dirty="0" err="1">
                <a:latin typeface="Times New Roman" panose="02020603050405020304" pitchFamily="18" charset="0"/>
                <a:cs typeface="Times New Roman" panose="02020603050405020304" pitchFamily="18" charset="0"/>
              </a:rPr>
              <a:t>Minqing</a:t>
            </a:r>
            <a:r>
              <a:rPr lang="en-US" sz="1500" dirty="0">
                <a:latin typeface="Times New Roman" panose="02020603050405020304" pitchFamily="18" charset="0"/>
                <a:cs typeface="Times New Roman" panose="02020603050405020304" pitchFamily="18" charset="0"/>
              </a:rPr>
              <a:t> Hu, Bing Liu Published: 2004 Source: Proceedings of the ACM SIGKDD International Conference on Knowledge Discovery and Data Mining</a:t>
            </a:r>
          </a:p>
          <a:p>
            <a:pPr algn="just"/>
            <a:endParaRPr lang="en-US" sz="1500" dirty="0">
              <a:latin typeface="Times New Roman" panose="02020603050405020304" pitchFamily="18" charset="0"/>
              <a:cs typeface="Times New Roman" panose="02020603050405020304" pitchFamily="18" charset="0"/>
            </a:endParaRPr>
          </a:p>
          <a:p>
            <a:pPr algn="just"/>
            <a:r>
              <a:rPr lang="en-US" sz="1500" dirty="0">
                <a:latin typeface="Times New Roman" panose="02020603050405020304" pitchFamily="18" charset="0"/>
                <a:cs typeface="Times New Roman" panose="02020603050405020304" pitchFamily="18" charset="0"/>
              </a:rPr>
              <a:t>"Opinion Observer: Analyzing and Comparing Opinions on the Web" Authors: Bing Liu, </a:t>
            </a:r>
            <a:r>
              <a:rPr lang="en-US" sz="1500" dirty="0" err="1">
                <a:latin typeface="Times New Roman" panose="02020603050405020304" pitchFamily="18" charset="0"/>
                <a:cs typeface="Times New Roman" panose="02020603050405020304" pitchFamily="18" charset="0"/>
              </a:rPr>
              <a:t>Minqing</a:t>
            </a:r>
            <a:r>
              <a:rPr lang="en-US" sz="1500" dirty="0">
                <a:latin typeface="Times New Roman" panose="02020603050405020304" pitchFamily="18" charset="0"/>
                <a:cs typeface="Times New Roman" panose="02020603050405020304" pitchFamily="18" charset="0"/>
              </a:rPr>
              <a:t> Hu, </a:t>
            </a:r>
            <a:r>
              <a:rPr lang="en-US" sz="1500" dirty="0" err="1">
                <a:latin typeface="Times New Roman" panose="02020603050405020304" pitchFamily="18" charset="0"/>
                <a:cs typeface="Times New Roman" panose="02020603050405020304" pitchFamily="18" charset="0"/>
              </a:rPr>
              <a:t>Junsheng</a:t>
            </a:r>
            <a:r>
              <a:rPr lang="en-US" sz="1500" dirty="0">
                <a:latin typeface="Times New Roman" panose="02020603050405020304" pitchFamily="18" charset="0"/>
                <a:cs typeface="Times New Roman" panose="02020603050405020304" pitchFamily="18" charset="0"/>
              </a:rPr>
              <a:t> Cheng Published: 2005 Source: Proceedings of the 14th International World Wide Web Conference</a:t>
            </a:r>
          </a:p>
          <a:p>
            <a:endParaRPr lang="en-US" dirty="0"/>
          </a:p>
        </p:txBody>
      </p:sp>
    </p:spTree>
    <p:extLst>
      <p:ext uri="{BB962C8B-B14F-4D97-AF65-F5344CB8AC3E}">
        <p14:creationId xmlns:p14="http://schemas.microsoft.com/office/powerpoint/2010/main" val="3033212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15100" y="15472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85" name="Google Shape;185;p22"/>
          <p:cNvSpPr txBox="1">
            <a:spLocks noGrp="1"/>
          </p:cNvSpPr>
          <p:nvPr>
            <p:ph type="subTitle" idx="1"/>
          </p:nvPr>
        </p:nvSpPr>
        <p:spPr>
          <a:xfrm>
            <a:off x="2050814" y="15472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a:t>Introduction</a:t>
            </a:r>
            <a:endParaRPr dirty="0"/>
          </a:p>
        </p:txBody>
      </p:sp>
      <p:sp>
        <p:nvSpPr>
          <p:cNvPr id="186" name="Google Shape;186;p22"/>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cxnSp>
        <p:nvCxnSpPr>
          <p:cNvPr id="187" name="Google Shape;187;p22"/>
          <p:cNvCxnSpPr/>
          <p:nvPr/>
        </p:nvCxnSpPr>
        <p:spPr>
          <a:xfrm>
            <a:off x="1259000" y="178855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8" name="Google Shape;188;p22"/>
          <p:cNvSpPr txBox="1">
            <a:spLocks noGrp="1"/>
          </p:cNvSpPr>
          <p:nvPr>
            <p:ph type="title" idx="3"/>
          </p:nvPr>
        </p:nvSpPr>
        <p:spPr>
          <a:xfrm>
            <a:off x="715100" y="22249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89" name="Google Shape;189;p22"/>
          <p:cNvSpPr txBox="1">
            <a:spLocks noGrp="1"/>
          </p:cNvSpPr>
          <p:nvPr>
            <p:ph type="subTitle" idx="4"/>
          </p:nvPr>
        </p:nvSpPr>
        <p:spPr>
          <a:xfrm>
            <a:off x="2050814" y="22249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a:t>The importance of sentiment </a:t>
            </a:r>
            <a:r>
              <a:rPr lang="fr-FR" dirty="0" err="1"/>
              <a:t>analysis</a:t>
            </a:r>
            <a:r>
              <a:rPr lang="fr-FR" dirty="0"/>
              <a:t> for business</a:t>
            </a:r>
            <a:endParaRPr dirty="0"/>
          </a:p>
        </p:txBody>
      </p:sp>
      <p:sp>
        <p:nvSpPr>
          <p:cNvPr id="190" name="Google Shape;190;p22"/>
          <p:cNvSpPr txBox="1">
            <a:spLocks noGrp="1"/>
          </p:cNvSpPr>
          <p:nvPr>
            <p:ph type="title" idx="5"/>
          </p:nvPr>
        </p:nvSpPr>
        <p:spPr>
          <a:xfrm>
            <a:off x="715100" y="29026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91" name="Google Shape;191;p22"/>
          <p:cNvSpPr txBox="1">
            <a:spLocks noGrp="1"/>
          </p:cNvSpPr>
          <p:nvPr>
            <p:ph type="subTitle" idx="6"/>
          </p:nvPr>
        </p:nvSpPr>
        <p:spPr>
          <a:xfrm>
            <a:off x="2050814" y="29026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a:t>An </a:t>
            </a:r>
            <a:r>
              <a:rPr lang="fr-FR" dirty="0" err="1"/>
              <a:t>overview</a:t>
            </a:r>
            <a:r>
              <a:rPr lang="fr-FR" dirty="0"/>
              <a:t> of Amazon</a:t>
            </a:r>
            <a:endParaRPr dirty="0"/>
          </a:p>
        </p:txBody>
      </p:sp>
      <p:sp>
        <p:nvSpPr>
          <p:cNvPr id="192" name="Google Shape;192;p22"/>
          <p:cNvSpPr txBox="1">
            <a:spLocks noGrp="1"/>
          </p:cNvSpPr>
          <p:nvPr>
            <p:ph type="title" idx="7"/>
          </p:nvPr>
        </p:nvSpPr>
        <p:spPr>
          <a:xfrm>
            <a:off x="715100" y="35803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3" name="Google Shape;193;p22"/>
          <p:cNvSpPr txBox="1">
            <a:spLocks noGrp="1"/>
          </p:cNvSpPr>
          <p:nvPr>
            <p:ph type="subTitle" idx="8"/>
          </p:nvPr>
        </p:nvSpPr>
        <p:spPr>
          <a:xfrm>
            <a:off x="2050813" y="3580308"/>
            <a:ext cx="6654571"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a:t>Machine Learning techniques for sentiment </a:t>
            </a:r>
            <a:r>
              <a:rPr lang="fr-FR" dirty="0" err="1"/>
              <a:t>analysis</a:t>
            </a:r>
            <a:endParaRPr dirty="0"/>
          </a:p>
        </p:txBody>
      </p:sp>
      <p:cxnSp>
        <p:nvCxnSpPr>
          <p:cNvPr id="194" name="Google Shape;194;p22"/>
          <p:cNvCxnSpPr/>
          <p:nvPr/>
        </p:nvCxnSpPr>
        <p:spPr>
          <a:xfrm>
            <a:off x="1259000" y="24660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5" name="Google Shape;195;p22"/>
          <p:cNvCxnSpPr/>
          <p:nvPr/>
        </p:nvCxnSpPr>
        <p:spPr>
          <a:xfrm>
            <a:off x="1259000" y="31435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6" name="Google Shape;196;p22"/>
          <p:cNvCxnSpPr/>
          <p:nvPr/>
        </p:nvCxnSpPr>
        <p:spPr>
          <a:xfrm>
            <a:off x="1259000" y="3821050"/>
            <a:ext cx="552600" cy="0"/>
          </a:xfrm>
          <a:prstGeom prst="straightConnector1">
            <a:avLst/>
          </a:prstGeom>
          <a:noFill/>
          <a:ln w="19050" cap="flat" cmpd="sng">
            <a:solidFill>
              <a:schemeClr val="dk1"/>
            </a:solidFill>
            <a:prstDash val="solid"/>
            <a:round/>
            <a:headEnd type="none" w="med" len="med"/>
            <a:tailEnd type="stealth" w="med" len="med"/>
          </a:ln>
        </p:spPr>
      </p:cxnSp>
      <p:sp>
        <p:nvSpPr>
          <p:cNvPr id="15" name="Google Shape;192;p22">
            <a:extLst>
              <a:ext uri="{FF2B5EF4-FFF2-40B4-BE49-F238E27FC236}">
                <a16:creationId xmlns:a16="http://schemas.microsoft.com/office/drawing/2014/main" id="{B7A373C9-DAF0-40CE-9FAC-2F93D9B97C9B}"/>
              </a:ext>
            </a:extLst>
          </p:cNvPr>
          <p:cNvSpPr txBox="1">
            <a:spLocks/>
          </p:cNvSpPr>
          <p:nvPr/>
        </p:nvSpPr>
        <p:spPr>
          <a:xfrm>
            <a:off x="715100" y="4321422"/>
            <a:ext cx="13356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2000" b="0" i="0" u="none" strike="noStrike" cap="none">
                <a:solidFill>
                  <a:schemeClr val="accent3"/>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9pPr>
          </a:lstStyle>
          <a:p>
            <a:r>
              <a:rPr lang="en" dirty="0"/>
              <a:t>05</a:t>
            </a:r>
          </a:p>
        </p:txBody>
      </p:sp>
      <p:pic>
        <p:nvPicPr>
          <p:cNvPr id="2" name="Image 1">
            <a:extLst>
              <a:ext uri="{FF2B5EF4-FFF2-40B4-BE49-F238E27FC236}">
                <a16:creationId xmlns:a16="http://schemas.microsoft.com/office/drawing/2014/main" id="{AE313408-5624-452C-ABC2-F41BBBB262FC}"/>
              </a:ext>
            </a:extLst>
          </p:cNvPr>
          <p:cNvPicPr>
            <a:picLocks noChangeAspect="1"/>
          </p:cNvPicPr>
          <p:nvPr/>
        </p:nvPicPr>
        <p:blipFill>
          <a:blip r:embed="rId3"/>
          <a:stretch>
            <a:fillRect/>
          </a:stretch>
        </p:blipFill>
        <p:spPr>
          <a:xfrm>
            <a:off x="1259000" y="4526197"/>
            <a:ext cx="634039" cy="164606"/>
          </a:xfrm>
          <a:prstGeom prst="rect">
            <a:avLst/>
          </a:prstGeom>
        </p:spPr>
      </p:pic>
      <p:sp>
        <p:nvSpPr>
          <p:cNvPr id="17" name="Google Shape;193;p22">
            <a:extLst>
              <a:ext uri="{FF2B5EF4-FFF2-40B4-BE49-F238E27FC236}">
                <a16:creationId xmlns:a16="http://schemas.microsoft.com/office/drawing/2014/main" id="{F44C97A2-0027-4B47-A22E-3CFA8E789602}"/>
              </a:ext>
            </a:extLst>
          </p:cNvPr>
          <p:cNvSpPr txBox="1">
            <a:spLocks/>
          </p:cNvSpPr>
          <p:nvPr/>
        </p:nvSpPr>
        <p:spPr>
          <a:xfrm>
            <a:off x="2050700" y="4321422"/>
            <a:ext cx="6654571"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0" i="0" u="none" strike="noStrike" cap="none">
                <a:solidFill>
                  <a:schemeClr val="dk1"/>
                </a:solidFill>
                <a:latin typeface="Golos Text Medium"/>
                <a:ea typeface="Golos Text Medium"/>
                <a:cs typeface="Golos Text Medium"/>
                <a:sym typeface="Golos Text Medium"/>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fr-FR" dirty="0" err="1"/>
              <a:t>Proposed</a:t>
            </a:r>
            <a:r>
              <a:rPr lang="fr-FR" dirty="0"/>
              <a:t> </a:t>
            </a:r>
            <a:r>
              <a:rPr lang="fr-FR" dirty="0" err="1"/>
              <a:t>method</a:t>
            </a:r>
            <a:endParaRPr lang="fr-F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6" name="Titre 1">
            <a:extLst>
              <a:ext uri="{FF2B5EF4-FFF2-40B4-BE49-F238E27FC236}">
                <a16:creationId xmlns:a16="http://schemas.microsoft.com/office/drawing/2014/main" id="{C438C955-B0EA-45DA-9D82-C4DB5039426F}"/>
              </a:ext>
            </a:extLst>
          </p:cNvPr>
          <p:cNvSpPr txBox="1">
            <a:spLocks/>
          </p:cNvSpPr>
          <p:nvPr/>
        </p:nvSpPr>
        <p:spPr>
          <a:xfrm>
            <a:off x="1732700" y="2252400"/>
            <a:ext cx="10515600" cy="13255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600"/>
              <a:buFont typeface="Golos Text Medium"/>
              <a:buNone/>
              <a:defRPr sz="4700" b="0" i="0" u="none" strike="noStrike" cap="none">
                <a:solidFill>
                  <a:schemeClr val="dk1"/>
                </a:solidFill>
                <a:latin typeface="Golos Text Medium"/>
                <a:ea typeface="Golos Text Medium"/>
                <a:cs typeface="Golos Text Medium"/>
                <a:sym typeface="Golos Text Medium"/>
              </a:defRPr>
            </a:lvl1pPr>
            <a:lvl2pPr marR="0" lvl="1"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2pPr>
            <a:lvl3pPr marR="0" lvl="2"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3pPr>
            <a:lvl4pPr marR="0" lvl="3"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4pPr>
            <a:lvl5pPr marR="0" lvl="4"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5pPr>
            <a:lvl6pPr marR="0" lvl="5"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6pPr>
            <a:lvl7pPr marR="0" lvl="6"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7pPr>
            <a:lvl8pPr marR="0" lvl="7"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8pPr>
            <a:lvl9pPr marR="0" lvl="8"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9pPr>
          </a:lstStyle>
          <a:p>
            <a:r>
              <a:rPr lang="fr-FR" sz="3700" b="1" dirty="0"/>
              <a:t>Introduction</a:t>
            </a:r>
            <a:r>
              <a:rPr lang="fr-FR" b="1" dirty="0"/>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167" name="Espace réservé du contenu 2">
            <a:extLst>
              <a:ext uri="{FF2B5EF4-FFF2-40B4-BE49-F238E27FC236}">
                <a16:creationId xmlns:a16="http://schemas.microsoft.com/office/drawing/2014/main" id="{8107E959-AB31-4E84-A3DF-917360178F36}"/>
              </a:ext>
            </a:extLst>
          </p:cNvPr>
          <p:cNvSpPr txBox="1">
            <a:spLocks/>
          </p:cNvSpPr>
          <p:nvPr/>
        </p:nvSpPr>
        <p:spPr>
          <a:xfrm>
            <a:off x="464634" y="290690"/>
            <a:ext cx="8214732" cy="1508373"/>
          </a:xfrm>
          <a:prstGeom prst="rect">
            <a:avLst/>
          </a:prstGeom>
          <a:noFill/>
          <a:ln>
            <a:noFill/>
          </a:ln>
        </p:spPr>
        <p:txBody>
          <a:bodyPr spcFirstLastPara="1" wrap="square" lIns="91425" tIns="91425" rIns="91425" bIns="91425" anchor="t" anchorCtr="0">
            <a:normAutofit fontScale="62500" lnSpcReduction="20000"/>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2pPr>
            <a:lvl3pPr marL="1371600" marR="0" lvl="2"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3pPr>
            <a:lvl4pPr marL="1828800" marR="0" lvl="3"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4pPr>
            <a:lvl5pPr marL="2286000" marR="0" lvl="4"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5pPr>
            <a:lvl6pPr marL="2743200" marR="0" lvl="5"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6pPr>
            <a:lvl7pPr marL="3200400" marR="0" lvl="6"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7pPr>
            <a:lvl8pPr marL="3657600" marR="0" lvl="7"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8pPr>
            <a:lvl9pPr marL="4114800" marR="0" lvl="8" indent="-317500" algn="l" rtl="0">
              <a:lnSpc>
                <a:spcPct val="115000"/>
              </a:lnSpc>
              <a:spcBef>
                <a:spcPts val="0"/>
              </a:spcBef>
              <a:spcAft>
                <a:spcPts val="0"/>
              </a:spcAft>
              <a:buClr>
                <a:schemeClr val="dk1"/>
              </a:buClr>
              <a:buSzPts val="1400"/>
              <a:buFont typeface="Golos Text Medium"/>
              <a:buChar char="■"/>
              <a:defRPr sz="1400" b="0" i="0" u="none" strike="noStrike" cap="none">
                <a:solidFill>
                  <a:schemeClr val="dk1"/>
                </a:solidFill>
                <a:latin typeface="Golos Text Medium"/>
                <a:ea typeface="Golos Text Medium"/>
                <a:cs typeface="Golos Text Medium"/>
                <a:sym typeface="Golos Text Medium"/>
              </a:defRPr>
            </a:lvl9pPr>
          </a:lstStyle>
          <a:p>
            <a:pPr algn="just"/>
            <a:endParaRPr lang="en-US" dirty="0"/>
          </a:p>
          <a:p>
            <a:pPr marL="0" indent="0" algn="just">
              <a:lnSpc>
                <a:spcPct val="160000"/>
              </a:lnSpc>
              <a:buFont typeface="Golos Text Medium"/>
              <a:buNone/>
            </a:pPr>
            <a:r>
              <a:rPr lang="en-US" sz="2400" dirty="0">
                <a:latin typeface="Times New Roman" panose="02020603050405020304" pitchFamily="18" charset="0"/>
                <a:cs typeface="Times New Roman" panose="02020603050405020304" pitchFamily="18" charset="0"/>
              </a:rPr>
              <a:t>Sentiment analysis, also known as opinion mining, is a computational technique used to determine the sentiment or subjective information expressed in text documents. It involves analyzing the text to identify and classify the underlying sentiment as positive, negative, or neutral.</a:t>
            </a:r>
            <a:endParaRPr lang="fr-FR" sz="2400" dirty="0">
              <a:latin typeface="Times New Roman" panose="02020603050405020304" pitchFamily="18" charset="0"/>
              <a:cs typeface="Times New Roman" panose="02020603050405020304" pitchFamily="18" charset="0"/>
            </a:endParaRPr>
          </a:p>
        </p:txBody>
      </p:sp>
      <p:sp>
        <p:nvSpPr>
          <p:cNvPr id="168" name="Rectangle 167">
            <a:extLst>
              <a:ext uri="{FF2B5EF4-FFF2-40B4-BE49-F238E27FC236}">
                <a16:creationId xmlns:a16="http://schemas.microsoft.com/office/drawing/2014/main" id="{74FA45AC-CA92-4B32-AB83-CFF8247F6852}"/>
              </a:ext>
            </a:extLst>
          </p:cNvPr>
          <p:cNvSpPr/>
          <p:nvPr/>
        </p:nvSpPr>
        <p:spPr>
          <a:xfrm>
            <a:off x="876692" y="1615513"/>
            <a:ext cx="7390615" cy="108959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1500" b="0" i="0" dirty="0">
                <a:effectLst/>
                <a:latin typeface="Times New Roman" panose="02020603050405020304" pitchFamily="18" charset="0"/>
                <a:cs typeface="Times New Roman" panose="02020603050405020304" pitchFamily="18" charset="0"/>
              </a:rPr>
              <a:t>Machine learning techniques are commonly employed for sentiment analysis due to their ability to automatically learn patterns and extract features from large volumes of textual data. The process usually involves the following steps:</a:t>
            </a:r>
            <a:endParaRPr lang="fr-FR" sz="1500" dirty="0">
              <a:latin typeface="Times New Roman" panose="02020603050405020304" pitchFamily="18" charset="0"/>
              <a:cs typeface="Times New Roman" panose="02020603050405020304" pitchFamily="18" charset="0"/>
            </a:endParaRPr>
          </a:p>
        </p:txBody>
      </p:sp>
      <p:pic>
        <p:nvPicPr>
          <p:cNvPr id="6" name="Image 5">
            <a:extLst>
              <a:ext uri="{FF2B5EF4-FFF2-40B4-BE49-F238E27FC236}">
                <a16:creationId xmlns:a16="http://schemas.microsoft.com/office/drawing/2014/main" id="{D976E6C9-2E31-4F1B-9DDA-94DED538E3F2}"/>
              </a:ext>
            </a:extLst>
          </p:cNvPr>
          <p:cNvPicPr>
            <a:picLocks noChangeAspect="1"/>
          </p:cNvPicPr>
          <p:nvPr/>
        </p:nvPicPr>
        <p:blipFill>
          <a:blip r:embed="rId3"/>
          <a:stretch>
            <a:fillRect/>
          </a:stretch>
        </p:blipFill>
        <p:spPr>
          <a:xfrm>
            <a:off x="1173133" y="2847276"/>
            <a:ext cx="6797733" cy="19386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r>
              <a:rPr lang="fr-FR" sz="3700" dirty="0"/>
              <a:t>The importance of sentiment </a:t>
            </a:r>
            <a:r>
              <a:rPr lang="fr-FR" sz="3700" dirty="0" err="1"/>
              <a:t>Analysis</a:t>
            </a:r>
            <a:r>
              <a:rPr lang="fr-FR" sz="3700" dirty="0"/>
              <a:t> for business:</a:t>
            </a:r>
            <a:br>
              <a:rPr lang="fr-FR" sz="4800" b="1" dirty="0">
                <a:latin typeface="Times New Roman" panose="02020603050405020304" pitchFamily="18" charset="0"/>
                <a:cs typeface="Times New Roman" panose="02020603050405020304" pitchFamily="18" charset="0"/>
              </a:rPr>
            </a:br>
            <a:endParaRPr dirty="0"/>
          </a:p>
        </p:txBody>
      </p:sp>
      <p:sp>
        <p:nvSpPr>
          <p:cNvPr id="446" name="Google Shape;446;p2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02</a:t>
            </a:r>
            <a:endParaRPr dirty="0"/>
          </a:p>
        </p:txBody>
      </p:sp>
      <p:cxnSp>
        <p:nvCxnSpPr>
          <p:cNvPr id="447" name="Google Shape;447;p2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27"/>
          <p:cNvSpPr txBox="1">
            <a:spLocks noGrp="1"/>
          </p:cNvSpPr>
          <p:nvPr>
            <p:ph type="title"/>
          </p:nvPr>
        </p:nvSpPr>
        <p:spPr>
          <a:xfrm>
            <a:off x="715050" y="371449"/>
            <a:ext cx="7713900" cy="707400"/>
          </a:xfrm>
          <a:prstGeom prst="rect">
            <a:avLst/>
          </a:prstGeom>
        </p:spPr>
        <p:txBody>
          <a:bodyPr spcFirstLastPara="1" wrap="square" lIns="91425" tIns="91425" rIns="91425" bIns="91425" anchor="t" anchorCtr="0">
            <a:noAutofit/>
          </a:bodyPr>
          <a:lstStyle/>
          <a:p>
            <a:r>
              <a:rPr lang="fr-FR" sz="2400" b="1" dirty="0">
                <a:latin typeface="Times New Roman" panose="02020603050405020304" pitchFamily="18" charset="0"/>
                <a:cs typeface="Times New Roman" panose="02020603050405020304" pitchFamily="18" charset="0"/>
              </a:rPr>
              <a:t>The importance of sentiment </a:t>
            </a:r>
            <a:r>
              <a:rPr lang="fr-FR" sz="2400" b="1" dirty="0" err="1">
                <a:latin typeface="Times New Roman" panose="02020603050405020304" pitchFamily="18" charset="0"/>
                <a:cs typeface="Times New Roman" panose="02020603050405020304" pitchFamily="18" charset="0"/>
              </a:rPr>
              <a:t>Analysis</a:t>
            </a:r>
            <a:r>
              <a:rPr lang="fr-FR" sz="2400" b="1" dirty="0">
                <a:latin typeface="Times New Roman" panose="02020603050405020304" pitchFamily="18" charset="0"/>
                <a:cs typeface="Times New Roman" panose="02020603050405020304" pitchFamily="18" charset="0"/>
              </a:rPr>
              <a:t> for business:</a:t>
            </a:r>
          </a:p>
        </p:txBody>
      </p:sp>
      <p:sp>
        <p:nvSpPr>
          <p:cNvPr id="6" name="Espace réservé du contenu 3">
            <a:extLst>
              <a:ext uri="{FF2B5EF4-FFF2-40B4-BE49-F238E27FC236}">
                <a16:creationId xmlns:a16="http://schemas.microsoft.com/office/drawing/2014/main" id="{42EB2582-1D3F-4436-93BE-C023076962BB}"/>
              </a:ext>
            </a:extLst>
          </p:cNvPr>
          <p:cNvSpPr txBox="1">
            <a:spLocks/>
          </p:cNvSpPr>
          <p:nvPr/>
        </p:nvSpPr>
        <p:spPr>
          <a:xfrm>
            <a:off x="173807" y="959864"/>
            <a:ext cx="8796385" cy="1865112"/>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algn="just">
              <a:lnSpc>
                <a:spcPct val="150000"/>
              </a:lnSpc>
            </a:pPr>
            <a:r>
              <a:rPr lang="en-US" sz="1500" dirty="0">
                <a:latin typeface="Times New Roman" panose="02020603050405020304" pitchFamily="18" charset="0"/>
                <a:cs typeface="Times New Roman" panose="02020603050405020304" pitchFamily="18" charset="0"/>
              </a:rPr>
              <a:t>Sentiment analysis is a valuable tool in business as it allows companies to understand and analyze the opinions, attitudes, and emotions expressed by their customers, employees, and the general public.</a:t>
            </a:r>
          </a:p>
          <a:p>
            <a:pPr algn="just">
              <a:lnSpc>
                <a:spcPct val="150000"/>
              </a:lnSpc>
            </a:pPr>
            <a:r>
              <a:rPr lang="en-US" sz="1500" dirty="0">
                <a:latin typeface="Times New Roman" panose="02020603050405020304" pitchFamily="18" charset="0"/>
                <a:cs typeface="Times New Roman" panose="02020603050405020304" pitchFamily="18" charset="0"/>
              </a:rPr>
              <a:t>The following figure shows the reasons why the </a:t>
            </a:r>
            <a:r>
              <a:rPr lang="en-US" sz="1500" dirty="0" err="1">
                <a:latin typeface="Times New Roman" panose="02020603050405020304" pitchFamily="18" charset="0"/>
                <a:cs typeface="Times New Roman" panose="02020603050405020304" pitchFamily="18" charset="0"/>
              </a:rPr>
              <a:t>the</a:t>
            </a:r>
            <a:r>
              <a:rPr lang="en-US" sz="1500" dirty="0">
                <a:latin typeface="Times New Roman" panose="02020603050405020304" pitchFamily="18" charset="0"/>
                <a:cs typeface="Times New Roman" panose="02020603050405020304" pitchFamily="18" charset="0"/>
              </a:rPr>
              <a:t> reason why sentiment analysis is  important for businesses:</a:t>
            </a:r>
            <a:endParaRPr lang="fr-FR" sz="1500" dirty="0">
              <a:latin typeface="Times New Roman" panose="02020603050405020304" pitchFamily="18" charset="0"/>
              <a:cs typeface="Times New Roman" panose="02020603050405020304" pitchFamily="18" charset="0"/>
            </a:endParaRPr>
          </a:p>
        </p:txBody>
      </p:sp>
      <p:pic>
        <p:nvPicPr>
          <p:cNvPr id="4" name="Image 3">
            <a:extLst>
              <a:ext uri="{FF2B5EF4-FFF2-40B4-BE49-F238E27FC236}">
                <a16:creationId xmlns:a16="http://schemas.microsoft.com/office/drawing/2014/main" id="{40BFD829-200F-461B-A9E7-9D4E6F21E50A}"/>
              </a:ext>
            </a:extLst>
          </p:cNvPr>
          <p:cNvPicPr>
            <a:picLocks noChangeAspect="1"/>
          </p:cNvPicPr>
          <p:nvPr/>
        </p:nvPicPr>
        <p:blipFill>
          <a:blip r:embed="rId3"/>
          <a:stretch>
            <a:fillRect/>
          </a:stretch>
        </p:blipFill>
        <p:spPr>
          <a:xfrm>
            <a:off x="2214302" y="2179230"/>
            <a:ext cx="4715394" cy="24683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3700" dirty="0"/>
              <a:t>An </a:t>
            </a:r>
            <a:r>
              <a:rPr lang="fr-FR" sz="3700" dirty="0" err="1"/>
              <a:t>overview</a:t>
            </a:r>
            <a:r>
              <a:rPr lang="fr-FR" sz="3700" dirty="0"/>
              <a:t> of Amazon</a:t>
            </a:r>
            <a:endParaRPr sz="3700" dirty="0"/>
          </a:p>
        </p:txBody>
      </p:sp>
      <p:sp>
        <p:nvSpPr>
          <p:cNvPr id="470" name="Google Shape;470;p29"/>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12" name="Espace réservé du contenu 2">
            <a:extLst>
              <a:ext uri="{FF2B5EF4-FFF2-40B4-BE49-F238E27FC236}">
                <a16:creationId xmlns:a16="http://schemas.microsoft.com/office/drawing/2014/main" id="{3AE3BBA4-3F59-4552-BB62-63EAEE2247CB}"/>
              </a:ext>
            </a:extLst>
          </p:cNvPr>
          <p:cNvSpPr txBox="1">
            <a:spLocks/>
          </p:cNvSpPr>
          <p:nvPr/>
        </p:nvSpPr>
        <p:spPr>
          <a:xfrm>
            <a:off x="203850" y="1744473"/>
            <a:ext cx="8736299" cy="1654554"/>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algn="just">
              <a:lnSpc>
                <a:spcPct val="150000"/>
              </a:lnSpc>
            </a:pPr>
            <a:r>
              <a:rPr lang="en-US" sz="1500" dirty="0">
                <a:latin typeface="Times New Roman" panose="02020603050405020304" pitchFamily="18" charset="0"/>
                <a:cs typeface="Times New Roman" panose="02020603050405020304" pitchFamily="18" charset="0"/>
              </a:rPr>
              <a:t>Amazon is one of the world's largest online marketplaces, offering a vast range of products from various sellers. One of the key features that sets Amazon apart is its robust review system, where customers can leave feedback and ratings on the products they purchase. These product reviews play a crucial role in shaping the overall shopping experience on Amazon.</a:t>
            </a:r>
            <a:endParaRPr lang="fr-FR" sz="15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1474</Words>
  <Application>Microsoft Office PowerPoint</Application>
  <PresentationFormat>Affichage à l'écran (16:9)</PresentationFormat>
  <Paragraphs>71</Paragraphs>
  <Slides>29</Slides>
  <Notes>16</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29</vt:i4>
      </vt:variant>
    </vt:vector>
  </HeadingPairs>
  <TitlesOfParts>
    <vt:vector size="37" baseType="lpstr">
      <vt:lpstr>Times New Roman</vt:lpstr>
      <vt:lpstr>Wingdings</vt:lpstr>
      <vt:lpstr>Tahoma</vt:lpstr>
      <vt:lpstr>Golos Text Medium</vt:lpstr>
      <vt:lpstr>Arial</vt:lpstr>
      <vt:lpstr>Bebas Neue</vt:lpstr>
      <vt:lpstr>Golos Text</vt:lpstr>
      <vt:lpstr>Artificial Intelligence by Slidesgo</vt:lpstr>
      <vt:lpstr>Présentation PowerPoint</vt:lpstr>
      <vt:lpstr>Présentation PowerPoint</vt:lpstr>
      <vt:lpstr>01</vt:lpstr>
      <vt:lpstr>01</vt:lpstr>
      <vt:lpstr>Présentation PowerPoint</vt:lpstr>
      <vt:lpstr>The importance of sentiment Analysis for business: </vt:lpstr>
      <vt:lpstr>The importance of sentiment Analysis for business:</vt:lpstr>
      <vt:lpstr>An overview of Amazon</vt:lpstr>
      <vt:lpstr>Présentation PowerPoint</vt:lpstr>
      <vt:lpstr>Présentation PowerPoint</vt:lpstr>
      <vt:lpstr>Présentation PowerPoint</vt:lpstr>
      <vt:lpstr>Machine learning techniques for sentiment analysis:</vt:lpstr>
      <vt:lpstr>Machine learning techniques for sentiment analysis:</vt:lpstr>
      <vt:lpstr>Présentation PowerPoint</vt:lpstr>
      <vt:lpstr>Présentation PowerPoint</vt:lpstr>
      <vt:lpstr>Proposed Method</vt:lpstr>
      <vt:lpstr>Présentation PowerPoint</vt:lpstr>
      <vt:lpstr>Web scrapping :</vt:lpstr>
      <vt:lpstr>Présentation PowerPoint</vt:lpstr>
      <vt:lpstr>Présentation PowerPoint</vt:lpstr>
      <vt:lpstr>Présentation PowerPoint</vt:lpstr>
      <vt:lpstr>Features Extraction : </vt:lpstr>
      <vt:lpstr>Présentation PowerPoint</vt:lpstr>
      <vt:lpstr>Model training and evaluation :</vt:lpstr>
      <vt:lpstr>Results and analysis</vt:lpstr>
      <vt:lpstr>Présentation PowerPoint</vt:lpstr>
      <vt:lpstr>Présentation PowerPoint</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Aymane Achargui</cp:lastModifiedBy>
  <cp:revision>15</cp:revision>
  <dcterms:modified xsi:type="dcterms:W3CDTF">2023-07-07T21:43:06Z</dcterms:modified>
</cp:coreProperties>
</file>